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90" r:id="rId3"/>
    <p:sldId id="291" r:id="rId4"/>
    <p:sldId id="292" r:id="rId5"/>
    <p:sldId id="293" r:id="rId6"/>
    <p:sldId id="313" r:id="rId7"/>
    <p:sldId id="314" r:id="rId8"/>
    <p:sldId id="315" r:id="rId9"/>
    <p:sldId id="262" r:id="rId10"/>
    <p:sldId id="260" r:id="rId11"/>
    <p:sldId id="258" r:id="rId12"/>
    <p:sldId id="294" r:id="rId13"/>
    <p:sldId id="295" r:id="rId14"/>
    <p:sldId id="296" r:id="rId15"/>
    <p:sldId id="270" r:id="rId16"/>
    <p:sldId id="271" r:id="rId17"/>
    <p:sldId id="343" r:id="rId18"/>
    <p:sldId id="259" r:id="rId19"/>
    <p:sldId id="301" r:id="rId20"/>
    <p:sldId id="298" r:id="rId21"/>
    <p:sldId id="299" r:id="rId22"/>
    <p:sldId id="300" r:id="rId23"/>
    <p:sldId id="302" r:id="rId24"/>
    <p:sldId id="303" r:id="rId25"/>
    <p:sldId id="304" r:id="rId26"/>
    <p:sldId id="266" r:id="rId27"/>
    <p:sldId id="318" r:id="rId28"/>
    <p:sldId id="337" r:id="rId29"/>
    <p:sldId id="324" r:id="rId30"/>
    <p:sldId id="325" r:id="rId31"/>
    <p:sldId id="330" r:id="rId32"/>
    <p:sldId id="326" r:id="rId33"/>
    <p:sldId id="331" r:id="rId34"/>
    <p:sldId id="327" r:id="rId35"/>
    <p:sldId id="328" r:id="rId36"/>
    <p:sldId id="329" r:id="rId37"/>
    <p:sldId id="332" r:id="rId38"/>
    <p:sldId id="275" r:id="rId39"/>
    <p:sldId id="334" r:id="rId40"/>
    <p:sldId id="333" r:id="rId41"/>
    <p:sldId id="335" r:id="rId42"/>
    <p:sldId id="339" r:id="rId43"/>
    <p:sldId id="338" r:id="rId44"/>
    <p:sldId id="340" r:id="rId45"/>
    <p:sldId id="341" r:id="rId46"/>
    <p:sldId id="342" r:id="rId47"/>
    <p:sldId id="319" r:id="rId48"/>
    <p:sldId id="320" r:id="rId49"/>
    <p:sldId id="321" r:id="rId50"/>
    <p:sldId id="322" r:id="rId51"/>
    <p:sldId id="263" r:id="rId52"/>
    <p:sldId id="307" r:id="rId53"/>
    <p:sldId id="310" r:id="rId54"/>
    <p:sldId id="311" r:id="rId55"/>
    <p:sldId id="312" r:id="rId56"/>
    <p:sldId id="305" r:id="rId57"/>
    <p:sldId id="317" r:id="rId58"/>
    <p:sldId id="269" r:id="rId59"/>
    <p:sldId id="306" r:id="rId60"/>
    <p:sldId id="316" r:id="rId61"/>
    <p:sldId id="273" r:id="rId62"/>
    <p:sldId id="287" r:id="rId63"/>
    <p:sldId id="268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F21"/>
    <a:srgbClr val="C2FF71"/>
    <a:srgbClr val="5CAC14"/>
    <a:srgbClr val="F9EAE7"/>
    <a:srgbClr val="D1CCC5"/>
    <a:srgbClr val="B2AA9F"/>
    <a:srgbClr val="A2978D"/>
    <a:srgbClr val="D7DBDC"/>
    <a:srgbClr val="91BAD0"/>
    <a:srgbClr val="6C9CC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-354" y="-9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19923 8930 16383 0 0,'1572'36'0'0'0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22569 8964 16383 0 0,'1580'-35'0'0'0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15094 8570 16383 0 0,'1947'-39'0'0'0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15860 8586 16383 0 0,'-2157'2038'0'0'0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14288 12316 16383 0 0,'9797'35'0'0'0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65D4B-6CCA-4BB2-AAB5-52E831C0DE10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BC55E-C2C7-40F8-A79E-8825B4F7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3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FD9446-6413-1924-DEE0-864AE45DB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677B206-C903-4456-A80F-6D8A24E5AC38}" type="slidenum">
              <a:rPr lang="en-US" altLang="ko-K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ko-K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A669A0A-F44F-2399-FEA3-6B1DCB62087F}"/>
              </a:ext>
            </a:extLst>
          </p:cNvPr>
          <p:cNvSpPr/>
          <p:nvPr/>
        </p:nvSpPr>
        <p:spPr>
          <a:xfrm>
            <a:off x="1108075" y="814388"/>
            <a:ext cx="5346700" cy="401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20" name="Notes Placeholder 2">
            <a:extLst>
              <a:ext uri="{FF2B5EF4-FFF2-40B4-BE49-F238E27FC236}">
                <a16:creationId xmlns:a16="http://schemas.microsoft.com/office/drawing/2014/main" xmlns="" id="{7BADB0AF-E58B-7DE2-6E8A-C41287863B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altLang="ko-KR"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2E03A8-9090-7652-3F5B-57389A418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7E77289-C1DC-428A-9B07-CBAD818D4FDE}" type="slidenum">
              <a:rPr lang="en-US" altLang="ko-K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ko-K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10DCB53-05B6-9A3B-A9EB-7BACDCCF74C4}"/>
              </a:ext>
            </a:extLst>
          </p:cNvPr>
          <p:cNvSpPr/>
          <p:nvPr/>
        </p:nvSpPr>
        <p:spPr>
          <a:xfrm>
            <a:off x="1108075" y="814388"/>
            <a:ext cx="5346700" cy="401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68" name="Notes Placeholder 2">
            <a:extLst>
              <a:ext uri="{FF2B5EF4-FFF2-40B4-BE49-F238E27FC236}">
                <a16:creationId xmlns:a16="http://schemas.microsoft.com/office/drawing/2014/main" xmlns="" id="{A27E4181-C703-1E73-D173-B3475CCBB7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altLang="ko-KR"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T7KEgv4NuViS8cwPf4S3L3/PEOPLE.DRIVER?type=design&amp;node-id=157-137&amp;mode=design&amp;t=c5iKGaaM2ELUoEux-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MHdKvY89Lk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3.xml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customXml" Target="../ink/ink4.xml"/><Relationship Id="rId4" Type="http://schemas.openxmlformats.org/officeDocument/2006/relationships/image" Target="../media/image109.png"/><Relationship Id="rId9" Type="http://schemas.openxmlformats.org/officeDocument/2006/relationships/image" Target="../media/image3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Il3x_vMup4" TargetMode="External"/><Relationship Id="rId2" Type="http://schemas.openxmlformats.org/officeDocument/2006/relationships/hyperlink" Target="https://youtu.be/rsuuVUIvdL0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youtu.be/8xOi9_pKcbE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yuminGomin/people-driver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xmlns="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463DC9-176E-30B9-F3D2-D1FC4CCB6E00}"/>
              </a:ext>
            </a:extLst>
          </p:cNvPr>
          <p:cNvSpPr txBox="1"/>
          <p:nvPr/>
        </p:nvSpPr>
        <p:spPr>
          <a:xfrm>
            <a:off x="1974815" y="646595"/>
            <a:ext cx="30607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rgbClr val="92D050"/>
                </a:solidFill>
              </a:rPr>
              <a:t>Project.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F07FBB3-D1E9-771F-71D7-E2AF0B9A2424}"/>
              </a:ext>
            </a:extLst>
          </p:cNvPr>
          <p:cNvSpPr txBox="1"/>
          <p:nvPr/>
        </p:nvSpPr>
        <p:spPr>
          <a:xfrm>
            <a:off x="6324775" y="400456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096C71-F9BB-FEE9-B180-46AFEBDDD906}"/>
              </a:ext>
            </a:extLst>
          </p:cNvPr>
          <p:cNvSpPr txBox="1"/>
          <p:nvPr/>
        </p:nvSpPr>
        <p:spPr>
          <a:xfrm>
            <a:off x="7800619" y="556711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AA100B-2D6E-F193-B4BC-8EDBC9982FE8}"/>
              </a:ext>
            </a:extLst>
          </p:cNvPr>
          <p:cNvSpPr txBox="1"/>
          <p:nvPr/>
        </p:nvSpPr>
        <p:spPr>
          <a:xfrm>
            <a:off x="1974815" y="556711"/>
            <a:ext cx="276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http://43.203.24.137:8080/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xmlns="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20D104D-2799-1AAD-000E-28652FD45B3B}"/>
              </a:ext>
            </a:extLst>
          </p:cNvPr>
          <p:cNvSpPr txBox="1"/>
          <p:nvPr/>
        </p:nvSpPr>
        <p:spPr>
          <a:xfrm>
            <a:off x="1927143" y="3438435"/>
            <a:ext cx="8337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DB Diagram, Flow Chart, Figma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xmlns="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 소개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C510AB6C-7178-1FEF-5854-7C377EEAB309}"/>
              </a:ext>
            </a:extLst>
          </p:cNvPr>
          <p:cNvCxnSpPr/>
          <p:nvPr/>
        </p:nvCxnSpPr>
        <p:spPr>
          <a:xfrm>
            <a:off x="2763331" y="2737537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2D6294F1-1C5D-2657-4672-952369E5D6A1}"/>
              </a:ext>
            </a:extLst>
          </p:cNvPr>
          <p:cNvCxnSpPr>
            <a:cxnSpLocks/>
          </p:cNvCxnSpPr>
          <p:nvPr/>
        </p:nvCxnSpPr>
        <p:spPr>
          <a:xfrm>
            <a:off x="7371184" y="1498341"/>
            <a:ext cx="0" cy="5740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7989275" y="493949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24A20AF-56CE-469E-1983-F524DFE4F04E}"/>
              </a:ext>
            </a:extLst>
          </p:cNvPr>
          <p:cNvSpPr txBox="1"/>
          <p:nvPr/>
        </p:nvSpPr>
        <p:spPr>
          <a:xfrm>
            <a:off x="6723643" y="5676469"/>
            <a:ext cx="49311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Figma?</a:t>
            </a:r>
          </a:p>
          <a:p>
            <a:r>
              <a:rPr lang="en-US" altLang="ko-KR" sz="1600" dirty="0"/>
              <a:t>MacOS</a:t>
            </a:r>
            <a:r>
              <a:rPr lang="ko-KR" altLang="en-US" sz="1600" dirty="0"/>
              <a:t> 및 윈도우용 데스크톱 애플리케이션들에 의해</a:t>
            </a:r>
            <a:endParaRPr lang="en-US" altLang="ko-KR" sz="1600" dirty="0"/>
          </a:p>
          <a:p>
            <a:r>
              <a:rPr lang="ko-KR" altLang="en-US" sz="1600" dirty="0"/>
              <a:t>활성화되는 추가 오프라인 기능들을 갖춘 인터페이스</a:t>
            </a:r>
            <a:endParaRPr lang="en-US" altLang="ko-KR" sz="1600" dirty="0"/>
          </a:p>
          <a:p>
            <a:r>
              <a:rPr lang="ko-KR" altLang="en-US" sz="1600" dirty="0"/>
              <a:t>디자인을 위한 협업 웹 애플리케이션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022FF1-C01C-0AFA-CC4A-06C52BB91D16}"/>
              </a:ext>
            </a:extLst>
          </p:cNvPr>
          <p:cNvSpPr txBox="1"/>
          <p:nvPr/>
        </p:nvSpPr>
        <p:spPr>
          <a:xfrm>
            <a:off x="6095999" y="646938"/>
            <a:ext cx="3231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Flow Chart?</a:t>
            </a:r>
          </a:p>
          <a:p>
            <a:r>
              <a:rPr lang="en-US" altLang="ko-KR" sz="1600" dirty="0"/>
              <a:t>Workload</a:t>
            </a:r>
            <a:r>
              <a:rPr lang="ko-KR" altLang="en-US" sz="1600" dirty="0"/>
              <a:t>의 작동 절차를 보여주는 </a:t>
            </a:r>
            <a:endParaRPr lang="en-US" altLang="ko-KR" sz="1600" dirty="0"/>
          </a:p>
          <a:p>
            <a:r>
              <a:rPr lang="ko-KR" altLang="en-US" sz="1600" dirty="0"/>
              <a:t>다이어그램의 한 종류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3AAD8A-52DF-7F4B-15C6-5710CA53FC30}"/>
              </a:ext>
            </a:extLst>
          </p:cNvPr>
          <p:cNvSpPr txBox="1"/>
          <p:nvPr/>
        </p:nvSpPr>
        <p:spPr>
          <a:xfrm>
            <a:off x="108286" y="1414098"/>
            <a:ext cx="4315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DB Class Diagram?</a:t>
            </a:r>
          </a:p>
          <a:p>
            <a:r>
              <a:rPr lang="ko-KR" altLang="en-US" sz="1600" dirty="0"/>
              <a:t>통합 모델링 언어</a:t>
            </a:r>
            <a:r>
              <a:rPr lang="en-US" altLang="ko-KR" sz="1600" dirty="0"/>
              <a:t>(UML)</a:t>
            </a:r>
            <a:r>
              <a:rPr lang="ko-KR" altLang="en-US" sz="1600" dirty="0"/>
              <a:t>에서 시스템의 클래스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클래스의 속성</a:t>
            </a:r>
            <a:r>
              <a:rPr lang="en-US" altLang="ko-KR" sz="1600" dirty="0"/>
              <a:t>, </a:t>
            </a:r>
            <a:r>
              <a:rPr lang="ko-KR" altLang="en-US" sz="1600" dirty="0"/>
              <a:t>동작 방식</a:t>
            </a:r>
            <a:r>
              <a:rPr lang="en-US" altLang="ko-KR" sz="1600" dirty="0"/>
              <a:t>, </a:t>
            </a:r>
            <a:r>
              <a:rPr lang="ko-KR" altLang="en-US" sz="1600" dirty="0"/>
              <a:t>객체 간 관계를 표시</a:t>
            </a:r>
            <a:endParaRPr lang="en-US" altLang="ko-KR" sz="1600" dirty="0"/>
          </a:p>
          <a:p>
            <a:r>
              <a:rPr lang="ko-KR" altLang="en-US" sz="1600" dirty="0"/>
              <a:t>함으로써 시스템의 구조를 기술하는 정적 구조</a:t>
            </a:r>
            <a:endParaRPr lang="en-US" altLang="ko-KR" sz="1600" dirty="0"/>
          </a:p>
          <a:p>
            <a:r>
              <a:rPr lang="ko-KR" altLang="en-US" sz="1600" dirty="0"/>
              <a:t>다이어그램의 일종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D085389-4220-75F5-A219-9EA2F638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0" y="4590221"/>
            <a:ext cx="1954936" cy="12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1A95F71-E062-C81C-056D-64F73E590276}"/>
              </a:ext>
            </a:extLst>
          </p:cNvPr>
          <p:cNvSpPr txBox="1"/>
          <p:nvPr/>
        </p:nvSpPr>
        <p:spPr>
          <a:xfrm>
            <a:off x="9590225" y="104313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Flow Chart </a:t>
            </a:r>
            <a:r>
              <a:rPr lang="ko-KR" altLang="en-US" dirty="0"/>
              <a:t>샘플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BE0F014-C305-110C-2BA9-BEA81D4BA76C}"/>
              </a:ext>
            </a:extLst>
          </p:cNvPr>
          <p:cNvSpPr txBox="1"/>
          <p:nvPr/>
        </p:nvSpPr>
        <p:spPr>
          <a:xfrm>
            <a:off x="864780" y="5963274"/>
            <a:ext cx="226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CB8E6469-DAF9-004E-8DBE-6CC9812A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51" y="507882"/>
            <a:ext cx="1582987" cy="215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AA2D22-FA40-65EB-5CFA-931A9F76F081}"/>
              </a:ext>
            </a:extLst>
          </p:cNvPr>
          <p:cNvSpPr txBox="1"/>
          <p:nvPr/>
        </p:nvSpPr>
        <p:spPr>
          <a:xfrm>
            <a:off x="1026196" y="4212271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diagram </a:t>
            </a:r>
            <a:r>
              <a:rPr lang="ko-KR" altLang="en-US" dirty="0"/>
              <a:t>샘플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D5AC801-AD2B-18B7-E7AF-E6F278ED8272}"/>
              </a:ext>
            </a:extLst>
          </p:cNvPr>
          <p:cNvSpPr txBox="1"/>
          <p:nvPr/>
        </p:nvSpPr>
        <p:spPr>
          <a:xfrm>
            <a:off x="9428669" y="2743405"/>
            <a:ext cx="222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60948EFD-09CE-13E0-F067-43E8D6487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17" y="3869106"/>
            <a:ext cx="2101915" cy="17933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BF261C6-679D-911A-8046-FE6BCE0E3233}"/>
              </a:ext>
            </a:extLst>
          </p:cNvPr>
          <p:cNvSpPr txBox="1"/>
          <p:nvPr/>
        </p:nvSpPr>
        <p:spPr>
          <a:xfrm>
            <a:off x="9189222" y="3403480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Figma </a:t>
            </a:r>
            <a:r>
              <a:rPr lang="ko-KR" altLang="en-US" dirty="0"/>
              <a:t>샘플</a:t>
            </a:r>
          </a:p>
        </p:txBody>
      </p:sp>
    </p:spTree>
    <p:extLst>
      <p:ext uri="{BB962C8B-B14F-4D97-AF65-F5344CB8AC3E}">
        <p14:creationId xmlns:p14="http://schemas.microsoft.com/office/powerpoint/2010/main" val="35328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8" grpId="0"/>
      <p:bldP spid="19" grpId="0"/>
      <p:bldP spid="20" grpId="0"/>
      <p:bldP spid="21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Class Diagram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그림 14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xmlns="" id="{3B765CE1-4A6F-583E-6A40-03B01B58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9" y="1245155"/>
            <a:ext cx="10734681" cy="50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Flow Chart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xmlns="" id="{99E95063-CF50-72AB-522D-1FDF7C66CF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31" y="752713"/>
            <a:ext cx="6898644" cy="56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reeform 1">
            <a:extLst>
              <a:ext uri="{FF2B5EF4-FFF2-40B4-BE49-F238E27FC236}">
                <a16:creationId xmlns:a16="http://schemas.microsoft.com/office/drawing/2014/main" xmlns="" id="{100DB10D-33C2-62A9-2AB1-19ACF463C0D6}"/>
              </a:ext>
            </a:extLst>
          </p:cNvPr>
          <p:cNvSpPr>
            <a:spLocks/>
          </p:cNvSpPr>
          <p:nvPr/>
        </p:nvSpPr>
        <p:spPr bwMode="auto">
          <a:xfrm>
            <a:off x="273015" y="447"/>
            <a:ext cx="803170" cy="752377"/>
          </a:xfrm>
          <a:custGeom>
            <a:avLst/>
            <a:gdLst>
              <a:gd name="T0" fmla="*/ 401400 w 21600"/>
              <a:gd name="T1" fmla="*/ 0 h 21600"/>
              <a:gd name="T2" fmla="*/ 802800 w 21600"/>
              <a:gd name="T3" fmla="*/ 376200 h 21600"/>
              <a:gd name="T4" fmla="*/ 401400 w 21600"/>
              <a:gd name="T5" fmla="*/ 752400 h 21600"/>
              <a:gd name="T6" fmla="*/ 0 w 21600"/>
              <a:gd name="T7" fmla="*/ 376200 h 21600"/>
              <a:gd name="T8" fmla="*/ 17694720 60000 65536"/>
              <a:gd name="T9" fmla="*/ 0 60000 65536"/>
              <a:gd name="T10" fmla="*/ 5898240 60000 65536"/>
              <a:gd name="T11" fmla="*/ 1179648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C9C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89988" tIns="43194" rIns="89988" bIns="43194" anchor="ctr"/>
          <a:lstStyle/>
          <a:p>
            <a:endParaRPr lang="ko-KR" altLang="en-US"/>
          </a:p>
        </p:txBody>
      </p:sp>
      <p:sp>
        <p:nvSpPr>
          <p:cNvPr id="33795" name="Freeform 2">
            <a:extLst>
              <a:ext uri="{FF2B5EF4-FFF2-40B4-BE49-F238E27FC236}">
                <a16:creationId xmlns:a16="http://schemas.microsoft.com/office/drawing/2014/main" xmlns="" id="{681F27EF-5894-2BB4-7BCE-6066B7B23AC0}"/>
              </a:ext>
            </a:extLst>
          </p:cNvPr>
          <p:cNvSpPr>
            <a:spLocks/>
          </p:cNvSpPr>
          <p:nvPr/>
        </p:nvSpPr>
        <p:spPr bwMode="auto">
          <a:xfrm>
            <a:off x="1155549" y="136953"/>
            <a:ext cx="491074" cy="241101"/>
          </a:xfrm>
          <a:custGeom>
            <a:avLst/>
            <a:gdLst>
              <a:gd name="T0" fmla="*/ 275400 w 21600"/>
              <a:gd name="T1" fmla="*/ 0 h 21600"/>
              <a:gd name="T2" fmla="*/ 550800 w 21600"/>
              <a:gd name="T3" fmla="*/ 120600 h 21600"/>
              <a:gd name="T4" fmla="*/ 275400 w 21600"/>
              <a:gd name="T5" fmla="*/ 241200 h 21600"/>
              <a:gd name="T6" fmla="*/ 0 w 21600"/>
              <a:gd name="T7" fmla="*/ 1206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0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Part 1</a:t>
            </a:r>
            <a:endParaRPr lang="en-US" altLang="ko-KR" sz="10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sp>
        <p:nvSpPr>
          <p:cNvPr id="33797" name="Freeform 4">
            <a:extLst>
              <a:ext uri="{FF2B5EF4-FFF2-40B4-BE49-F238E27FC236}">
                <a16:creationId xmlns:a16="http://schemas.microsoft.com/office/drawing/2014/main" xmlns="" id="{29E669F0-56ED-80DB-339B-0FBA93F27E1A}"/>
              </a:ext>
            </a:extLst>
          </p:cNvPr>
          <p:cNvSpPr>
            <a:spLocks/>
          </p:cNvSpPr>
          <p:nvPr/>
        </p:nvSpPr>
        <p:spPr bwMode="auto">
          <a:xfrm>
            <a:off x="2115862" y="3106780"/>
            <a:ext cx="8290433" cy="918120"/>
          </a:xfrm>
          <a:custGeom>
            <a:avLst/>
            <a:gdLst>
              <a:gd name="T0" fmla="*/ 4145400 w 21600"/>
              <a:gd name="T1" fmla="*/ 0 h 21600"/>
              <a:gd name="T2" fmla="*/ 8290800 w 21600"/>
              <a:gd name="T3" fmla="*/ 450000 h 21600"/>
              <a:gd name="T4" fmla="*/ 4145400 w 21600"/>
              <a:gd name="T5" fmla="*/ 900000 h 21600"/>
              <a:gd name="T6" fmla="*/ 0 w 21600"/>
              <a:gd name="T7" fmla="*/ 450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먼저 간단하게 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Figma</a:t>
            </a:r>
            <a:r>
              <a:rPr lang="ko-KR" altLang="en-US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란 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?</a:t>
            </a:r>
            <a:endParaRPr lang="ko-KR" altLang="en-US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  <a:p>
            <a:pPr eaLnBrk="1" hangingPunct="1"/>
            <a:r>
              <a:rPr lang="en-US" altLang="ko-KR" b="1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1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인터넷만 가능하다면 누구나 무료로 다양한 용도로 사용 가능합니다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endParaRPr lang="ko-KR" altLang="en-US" sz="13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  <a:p>
            <a:pPr eaLnBrk="1" hangingPunct="1"/>
            <a:r>
              <a:rPr lang="en-US" altLang="ko-KR" b="1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2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 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UX/UI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디자인 전체 과정을 피그마에서 한번에 작업이 가능하며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,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인터넷이 되는 모든 곳에서 협업이 가능합니다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endParaRPr lang="ko-KR" altLang="en-US" sz="13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pic>
        <p:nvPicPr>
          <p:cNvPr id="33798" name="Picture 6">
            <a:extLst>
              <a:ext uri="{FF2B5EF4-FFF2-40B4-BE49-F238E27FC236}">
                <a16:creationId xmlns:a16="http://schemas.microsoft.com/office/drawing/2014/main" xmlns="" id="{4B03A096-A83F-B1D1-B77D-308F32B47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73" y="1408377"/>
            <a:ext cx="3026969" cy="1514278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529485-A87F-BF29-ACE6-A76F65293974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1">
            <a:extLst>
              <a:ext uri="{FF2B5EF4-FFF2-40B4-BE49-F238E27FC236}">
                <a16:creationId xmlns:a16="http://schemas.microsoft.com/office/drawing/2014/main" xmlns="" id="{412C8C46-3A73-CF30-5A7C-49DCA2CE7BEF}"/>
              </a:ext>
            </a:extLst>
          </p:cNvPr>
          <p:cNvSpPr>
            <a:spLocks/>
          </p:cNvSpPr>
          <p:nvPr/>
        </p:nvSpPr>
        <p:spPr bwMode="auto">
          <a:xfrm>
            <a:off x="273015" y="447"/>
            <a:ext cx="803170" cy="752377"/>
          </a:xfrm>
          <a:custGeom>
            <a:avLst/>
            <a:gdLst>
              <a:gd name="T0" fmla="*/ 401400 w 21600"/>
              <a:gd name="T1" fmla="*/ 0 h 21600"/>
              <a:gd name="T2" fmla="*/ 802800 w 21600"/>
              <a:gd name="T3" fmla="*/ 376200 h 21600"/>
              <a:gd name="T4" fmla="*/ 401400 w 21600"/>
              <a:gd name="T5" fmla="*/ 752400 h 21600"/>
              <a:gd name="T6" fmla="*/ 0 w 21600"/>
              <a:gd name="T7" fmla="*/ 376200 h 21600"/>
              <a:gd name="T8" fmla="*/ 17694720 60000 65536"/>
              <a:gd name="T9" fmla="*/ 0 60000 65536"/>
              <a:gd name="T10" fmla="*/ 5898240 60000 65536"/>
              <a:gd name="T11" fmla="*/ 1179648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C9C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89988" tIns="43194" rIns="89988" bIns="43194" anchor="ctr"/>
          <a:lstStyle/>
          <a:p>
            <a:endParaRPr lang="ko-KR" altLang="en-US"/>
          </a:p>
        </p:txBody>
      </p:sp>
      <p:sp>
        <p:nvSpPr>
          <p:cNvPr id="35843" name="Freeform 2">
            <a:extLst>
              <a:ext uri="{FF2B5EF4-FFF2-40B4-BE49-F238E27FC236}">
                <a16:creationId xmlns:a16="http://schemas.microsoft.com/office/drawing/2014/main" xmlns="" id="{501E151C-1CDE-B43B-4DD2-1350FFF42353}"/>
              </a:ext>
            </a:extLst>
          </p:cNvPr>
          <p:cNvSpPr>
            <a:spLocks/>
          </p:cNvSpPr>
          <p:nvPr/>
        </p:nvSpPr>
        <p:spPr bwMode="auto">
          <a:xfrm>
            <a:off x="1155549" y="136953"/>
            <a:ext cx="491074" cy="241101"/>
          </a:xfrm>
          <a:custGeom>
            <a:avLst/>
            <a:gdLst>
              <a:gd name="T0" fmla="*/ 275400 w 21600"/>
              <a:gd name="T1" fmla="*/ 0 h 21600"/>
              <a:gd name="T2" fmla="*/ 550800 w 21600"/>
              <a:gd name="T3" fmla="*/ 120600 h 21600"/>
              <a:gd name="T4" fmla="*/ 275400 w 21600"/>
              <a:gd name="T5" fmla="*/ 241200 h 21600"/>
              <a:gd name="T6" fmla="*/ 0 w 21600"/>
              <a:gd name="T7" fmla="*/ 1206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0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Part 1</a:t>
            </a:r>
            <a:endParaRPr lang="en-US" altLang="ko-KR" sz="10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xmlns="" id="{E6D371AF-C545-9DE1-B8E7-D24C48A9A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517" y="721078"/>
            <a:ext cx="10020583" cy="5903144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1F0B7FD-8F75-1B7C-6552-C7FAC62589A5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465DE71-6D4F-FCDD-06BD-BCE94E89CF64}"/>
              </a:ext>
            </a:extLst>
          </p:cNvPr>
          <p:cNvSpPr/>
          <p:nvPr/>
        </p:nvSpPr>
        <p:spPr>
          <a:xfrm>
            <a:off x="4023571" y="40679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766D4A2-C27E-F538-FEE4-3752355F26D2}"/>
              </a:ext>
            </a:extLst>
          </p:cNvPr>
          <p:cNvSpPr/>
          <p:nvPr/>
        </p:nvSpPr>
        <p:spPr>
          <a:xfrm>
            <a:off x="295923" y="3252687"/>
            <a:ext cx="11608693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88DE93-B542-72FF-C1D5-E3C1D5838B5B}"/>
              </a:ext>
            </a:extLst>
          </p:cNvPr>
          <p:cNvSpPr txBox="1"/>
          <p:nvPr/>
        </p:nvSpPr>
        <p:spPr>
          <a:xfrm>
            <a:off x="4757158" y="542886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피그마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협업 작업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4" name="Picture 6">
            <a:extLst>
              <a:ext uri="{FF2B5EF4-FFF2-40B4-BE49-F238E27FC236}">
                <a16:creationId xmlns:a16="http://schemas.microsoft.com/office/drawing/2014/main" xmlns="" id="{3D6D5203-A985-F295-A4CF-1F1CB7E7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964" y="999974"/>
            <a:ext cx="3026969" cy="1514278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4">
            <a:hlinkClick r:id="rId3"/>
            <a:extLst>
              <a:ext uri="{FF2B5EF4-FFF2-40B4-BE49-F238E27FC236}">
                <a16:creationId xmlns:a16="http://schemas.microsoft.com/office/drawing/2014/main" xmlns="" id="{DA87B59E-29DF-B791-9631-3D201293235E}"/>
              </a:ext>
            </a:extLst>
          </p:cNvPr>
          <p:cNvSpPr>
            <a:spLocks/>
          </p:cNvSpPr>
          <p:nvPr/>
        </p:nvSpPr>
        <p:spPr bwMode="auto">
          <a:xfrm>
            <a:off x="1071608" y="4403163"/>
            <a:ext cx="10022763" cy="287262"/>
          </a:xfrm>
          <a:custGeom>
            <a:avLst/>
            <a:gdLst>
              <a:gd name="T0" fmla="*/ 6836400 w 21600"/>
              <a:gd name="T1" fmla="*/ 0 h 21600"/>
              <a:gd name="T2" fmla="*/ 13672799 w 21600"/>
              <a:gd name="T3" fmla="*/ 144000 h 21600"/>
              <a:gd name="T4" fmla="*/ 6836400 w 21600"/>
              <a:gd name="T5" fmla="*/ 288000 h 21600"/>
              <a:gd name="T6" fmla="*/ 0 w 21600"/>
              <a:gd name="T7" fmla="*/ 144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300" dirty="0">
                <a:solidFill>
                  <a:srgbClr val="000000"/>
                </a:solidFill>
                <a:ea typeface="Arial Unicode MS"/>
                <a:cs typeface="Tahoma" panose="020B0604030504040204" pitchFamily="34" charset="0"/>
                <a:hlinkClick r:id="rId3"/>
              </a:rPr>
              <a:t>https://www.figma.com/file/T7KEgv4NuViS8cwPf4S3L3/PEOPLE.DRIVER?type=design&amp;node-id=157-137&amp;mode=design&amp;t=c5iKGaaM2ELUoEux-0</a:t>
            </a:r>
            <a:endParaRPr lang="en-US" altLang="ko-KR" sz="1300" dirty="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882AE0-24A2-11BA-C62C-F373A5E8DBCB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3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xmlns="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xmlns="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EAAFEF0-15B1-5BD2-B36F-A9E9F6681D07}"/>
              </a:ext>
            </a:extLst>
          </p:cNvPr>
          <p:cNvSpPr txBox="1"/>
          <p:nvPr/>
        </p:nvSpPr>
        <p:spPr>
          <a:xfrm>
            <a:off x="2679046" y="3438435"/>
            <a:ext cx="683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전체적 프로젝트 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630EF8D-1084-E39D-169C-69A5536B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1" y="871674"/>
            <a:ext cx="3591426" cy="58491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EAD876C-428B-52EA-61E7-59F639F7533C}"/>
              </a:ext>
            </a:extLst>
          </p:cNvPr>
          <p:cNvSpPr/>
          <p:nvPr/>
        </p:nvSpPr>
        <p:spPr>
          <a:xfrm>
            <a:off x="512972" y="1241007"/>
            <a:ext cx="1834302" cy="1610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186CF8F-55A2-8D0A-149E-1B305E67E100}"/>
              </a:ext>
            </a:extLst>
          </p:cNvPr>
          <p:cNvSpPr/>
          <p:nvPr/>
        </p:nvSpPr>
        <p:spPr>
          <a:xfrm>
            <a:off x="512972" y="1402081"/>
            <a:ext cx="1834302" cy="8621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F03567A-0F8D-FE1D-13E9-312E96DE6805}"/>
              </a:ext>
            </a:extLst>
          </p:cNvPr>
          <p:cNvSpPr/>
          <p:nvPr/>
        </p:nvSpPr>
        <p:spPr>
          <a:xfrm>
            <a:off x="512972" y="2259840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E4AF9F0-2BD0-9567-5D10-D1C2F5D5AC32}"/>
              </a:ext>
            </a:extLst>
          </p:cNvPr>
          <p:cNvSpPr/>
          <p:nvPr/>
        </p:nvSpPr>
        <p:spPr>
          <a:xfrm>
            <a:off x="512972" y="2595153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65FC24B-0743-0808-BDB7-5E6AB56C05A8}"/>
              </a:ext>
            </a:extLst>
          </p:cNvPr>
          <p:cNvSpPr/>
          <p:nvPr/>
        </p:nvSpPr>
        <p:spPr>
          <a:xfrm>
            <a:off x="512972" y="3285255"/>
            <a:ext cx="1834302" cy="2775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E973AA1-F385-606D-A3D4-6C5D063EAED0}"/>
              </a:ext>
            </a:extLst>
          </p:cNvPr>
          <p:cNvSpPr/>
          <p:nvPr/>
        </p:nvSpPr>
        <p:spPr>
          <a:xfrm>
            <a:off x="512972" y="6360999"/>
            <a:ext cx="1834302" cy="1884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2975368-310F-7558-57C7-0688B9BBBB79}"/>
              </a:ext>
            </a:extLst>
          </p:cNvPr>
          <p:cNvSpPr txBox="1"/>
          <p:nvPr/>
        </p:nvSpPr>
        <p:spPr>
          <a:xfrm>
            <a:off x="4104398" y="1479521"/>
            <a:ext cx="302187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target </a:t>
            </a:r>
            <a:r>
              <a:rPr lang="ko-KR" altLang="en-US" sz="1000" dirty="0"/>
              <a:t>폴더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생성되는 </a:t>
            </a:r>
            <a:r>
              <a:rPr lang="en-US" altLang="ko-KR" sz="1000" dirty="0"/>
              <a:t>jar </a:t>
            </a:r>
            <a:r>
              <a:rPr lang="ko-KR" altLang="en-US" sz="1000" dirty="0"/>
              <a:t>파일을 저장하는 폴더 </a:t>
            </a:r>
            <a:r>
              <a:rPr lang="en-US" altLang="ko-KR" sz="1000" dirty="0"/>
              <a:t>(</a:t>
            </a:r>
            <a:r>
              <a:rPr lang="ko-KR" altLang="en-US" sz="1000" dirty="0"/>
              <a:t>트리가 변경되거나 </a:t>
            </a:r>
            <a:r>
              <a:rPr lang="ko-KR" altLang="en-US" sz="1000" dirty="0" err="1"/>
              <a:t>메이븐</a:t>
            </a:r>
            <a:r>
              <a:rPr lang="ko-KR" altLang="en-US" sz="1000" dirty="0"/>
              <a:t> 업데이트시 유동적으로 바뀜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bin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/main/java</a:t>
            </a:r>
            <a:r>
              <a:rPr lang="ko-KR" altLang="en-US" sz="1000" dirty="0"/>
              <a:t>에 있는 파일들을 일시적으로 저장하고 있는 폴더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test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ko-KR" altLang="en-US" sz="1000" b="0" i="0" dirty="0">
                <a:solidFill>
                  <a:srgbClr val="0D0D0D"/>
                </a:solidFill>
                <a:effectLst/>
                <a:latin typeface="Söhne"/>
              </a:rPr>
              <a:t>각각의 모듈 또는 컴포넌트에 대한 테스트 코드를 담고 있는 폴더</a:t>
            </a:r>
            <a:endParaRPr lang="ko-KR" altLang="en-US" sz="10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023544D2-CDCD-83E9-4C57-1B4741D9F338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>
            <a:off x="2347274" y="1321544"/>
            <a:ext cx="1620563" cy="247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5E062BA-427C-8E5D-5E46-B8D2BA87ED04}"/>
              </a:ext>
            </a:extLst>
          </p:cNvPr>
          <p:cNvSpPr txBox="1"/>
          <p:nvPr/>
        </p:nvSpPr>
        <p:spPr>
          <a:xfrm>
            <a:off x="3967837" y="3673146"/>
            <a:ext cx="27676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로직을 구현 한 자바 코드를 담고 있는 폴더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DA3A5760-0291-3A31-BA89-C998F5A02BB8}"/>
              </a:ext>
            </a:extLst>
          </p:cNvPr>
          <p:cNvCxnSpPr>
            <a:stCxn id="14" idx="3"/>
          </p:cNvCxnSpPr>
          <p:nvPr/>
        </p:nvCxnSpPr>
        <p:spPr>
          <a:xfrm>
            <a:off x="2347274" y="1833155"/>
            <a:ext cx="1620563" cy="259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E69D8DB-0CC1-21D9-607A-97C65FA7A3A9}"/>
              </a:ext>
            </a:extLst>
          </p:cNvPr>
          <p:cNvSpPr txBox="1"/>
          <p:nvPr/>
        </p:nvSpPr>
        <p:spPr>
          <a:xfrm>
            <a:off x="3967836" y="4305403"/>
            <a:ext cx="2947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메타 데이터 및 </a:t>
            </a:r>
            <a:r>
              <a:rPr lang="en-US" altLang="ko-KR" sz="1000" dirty="0"/>
              <a:t>context </a:t>
            </a:r>
            <a:r>
              <a:rPr lang="ko-KR" altLang="en-US" sz="1000" dirty="0"/>
              <a:t>설정을 담고 있는 폴더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4382CFD4-3096-A131-DE52-BDB6B187FEFC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2347274" y="2427497"/>
            <a:ext cx="1620561" cy="249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F9D829C-2B8F-A666-11DD-795D33F5E966}"/>
              </a:ext>
            </a:extLst>
          </p:cNvPr>
          <p:cNvSpPr txBox="1"/>
          <p:nvPr/>
        </p:nvSpPr>
        <p:spPr>
          <a:xfrm>
            <a:off x="3967835" y="4798527"/>
            <a:ext cx="3314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유닛 테스트 단위로 테스트를 하는데 사용하는 폴더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594EB528-2EF1-73AD-833E-88902FFBA044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2347274" y="2762810"/>
            <a:ext cx="1620561" cy="253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BFFA4E1-B591-732F-B404-96E37BDDE0CA}"/>
              </a:ext>
            </a:extLst>
          </p:cNvPr>
          <p:cNvSpPr txBox="1"/>
          <p:nvPr/>
        </p:nvSpPr>
        <p:spPr>
          <a:xfrm>
            <a:off x="3967835" y="5171532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라이브러리를 담고 있는 폴더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DB356B4-3125-1407-8D89-57E53274F44D}"/>
              </a:ext>
            </a:extLst>
          </p:cNvPr>
          <p:cNvCxnSpPr>
            <a:stCxn id="21" idx="3"/>
          </p:cNvCxnSpPr>
          <p:nvPr/>
        </p:nvCxnSpPr>
        <p:spPr>
          <a:xfrm>
            <a:off x="2347274" y="4673211"/>
            <a:ext cx="1620561" cy="115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BE77E5E-EF76-1AC4-326F-01B370F06537}"/>
              </a:ext>
            </a:extLst>
          </p:cNvPr>
          <p:cNvSpPr txBox="1"/>
          <p:nvPr/>
        </p:nvSpPr>
        <p:spPr>
          <a:xfrm>
            <a:off x="3967835" y="5740105"/>
            <a:ext cx="3494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 애플리케이션을 가동하는 데 필요한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폴더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CDECC57-2BCB-DAB9-B4AC-7513EC594120}"/>
              </a:ext>
            </a:extLst>
          </p:cNvPr>
          <p:cNvSpPr txBox="1"/>
          <p:nvPr/>
        </p:nvSpPr>
        <p:spPr>
          <a:xfrm>
            <a:off x="3967834" y="6195638"/>
            <a:ext cx="4122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Maven</a:t>
            </a:r>
            <a:r>
              <a:rPr lang="ko-KR" altLang="en-US" sz="1000" dirty="0"/>
              <a:t>을 이용해 프로젝트의 구성 및 관리 파일을 담고 있는 파일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1A90196F-3441-FA5B-A681-108512696338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 flipV="1">
            <a:off x="2347274" y="6318749"/>
            <a:ext cx="1620560" cy="13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3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6" grpId="0" animBg="1"/>
      <p:bldP spid="18" grpId="0" animBg="1"/>
      <p:bldP spid="21" grpId="0" animBg="1"/>
      <p:bldP spid="22" grpId="0" animBg="1"/>
      <p:bldP spid="23" grpId="0" animBg="1"/>
      <p:bldP spid="28" grpId="0"/>
      <p:bldP spid="32" grpId="0"/>
      <p:bldP spid="35" grpId="0"/>
      <p:bldP spid="39" grpId="0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xmlns="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463DC9-176E-30B9-F3D2-D1FC4CCB6E00}"/>
              </a:ext>
            </a:extLst>
          </p:cNvPr>
          <p:cNvSpPr txBox="1"/>
          <p:nvPr/>
        </p:nvSpPr>
        <p:spPr>
          <a:xfrm>
            <a:off x="1138814" y="648882"/>
            <a:ext cx="42194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92D050"/>
                </a:solidFill>
              </a:rPr>
              <a:t>팀원 소개</a:t>
            </a:r>
            <a:r>
              <a:rPr lang="en-US" altLang="ko-KR" sz="7000" b="1" dirty="0">
                <a:solidFill>
                  <a:srgbClr val="92D050"/>
                </a:solidFill>
              </a:rPr>
              <a:t>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F07FBB3-D1E9-771F-71D7-E2AF0B9A2424}"/>
              </a:ext>
            </a:extLst>
          </p:cNvPr>
          <p:cNvSpPr txBox="1"/>
          <p:nvPr/>
        </p:nvSpPr>
        <p:spPr>
          <a:xfrm>
            <a:off x="1288528" y="2369291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pic>
        <p:nvPicPr>
          <p:cNvPr id="8" name="그림 7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xmlns="" id="{6E0D0D6F-6932-E3F7-94E6-BA41161ACF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52" y="2832650"/>
            <a:ext cx="1464855" cy="189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193948-AEF2-1463-FF5A-372ACA0B5AE7}"/>
              </a:ext>
            </a:extLst>
          </p:cNvPr>
          <p:cNvSpPr txBox="1"/>
          <p:nvPr/>
        </p:nvSpPr>
        <p:spPr>
          <a:xfrm>
            <a:off x="5657669" y="2359353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ECB4E1B-E46E-EEE9-0DC5-3783A3D175B8}"/>
              </a:ext>
            </a:extLst>
          </p:cNvPr>
          <p:cNvSpPr txBox="1"/>
          <p:nvPr/>
        </p:nvSpPr>
        <p:spPr>
          <a:xfrm>
            <a:off x="9600993" y="2399427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8EACCDE-D5ED-A145-9D7B-2D7A7E35EF98}"/>
              </a:ext>
            </a:extLst>
          </p:cNvPr>
          <p:cNvSpPr txBox="1"/>
          <p:nvPr/>
        </p:nvSpPr>
        <p:spPr>
          <a:xfrm>
            <a:off x="288151" y="4845107"/>
            <a:ext cx="3975652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전체적인 총괄 및 교육 </a:t>
            </a:r>
            <a:r>
              <a:rPr lang="ko-KR" altLang="en-US" dirty="0" smtClean="0">
                <a:solidFill>
                  <a:schemeClr val="bg1"/>
                </a:solidFill>
              </a:rPr>
              <a:t>담당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홈페이지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개발자 프로필 </a:t>
            </a:r>
            <a:r>
              <a:rPr lang="en-US" altLang="ko-KR" dirty="0">
                <a:solidFill>
                  <a:schemeClr val="bg1"/>
                </a:solidFill>
              </a:rPr>
              <a:t>CRUD, Get </a:t>
            </a:r>
            <a:r>
              <a:rPr lang="ko-KR" altLang="en-US" dirty="0">
                <a:solidFill>
                  <a:schemeClr val="bg1"/>
                </a:solidFill>
              </a:rPr>
              <a:t>요청 권한 처리</a:t>
            </a:r>
            <a:r>
              <a:rPr lang="en-US" altLang="ko-KR" dirty="0">
                <a:solidFill>
                  <a:schemeClr val="bg1"/>
                </a:solidFill>
              </a:rPr>
              <a:t>, Token </a:t>
            </a:r>
            <a:r>
              <a:rPr lang="ko-KR" altLang="en-US" dirty="0">
                <a:solidFill>
                  <a:schemeClr val="bg1"/>
                </a:solidFill>
              </a:rPr>
              <a:t>인증 구현 </a:t>
            </a:r>
            <a:r>
              <a:rPr lang="en-US" altLang="ko-KR" dirty="0" err="1">
                <a:solidFill>
                  <a:schemeClr val="bg1"/>
                </a:solidFill>
              </a:rPr>
              <a:t>csrf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공격 방지</a:t>
            </a:r>
            <a:r>
              <a:rPr lang="en-US" altLang="ko-KR" dirty="0">
                <a:solidFill>
                  <a:schemeClr val="bg1"/>
                </a:solidFill>
              </a:rPr>
              <a:t>, AWS</a:t>
            </a:r>
            <a:r>
              <a:rPr lang="ko-KR" altLang="en-US" dirty="0">
                <a:solidFill>
                  <a:schemeClr val="bg1"/>
                </a:solidFill>
              </a:rPr>
              <a:t> 연동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스프링 프로젝트 초기 셋팅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4FCEE0A-2499-B8B8-2C60-BBA343B1E9EA}"/>
              </a:ext>
            </a:extLst>
          </p:cNvPr>
          <p:cNvSpPr txBox="1"/>
          <p:nvPr/>
        </p:nvSpPr>
        <p:spPr>
          <a:xfrm>
            <a:off x="4493216" y="4883797"/>
            <a:ext cx="4124739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프로젝트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등록 담당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비즈니스 프로젝트 등록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관리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80AC6FA-B49D-0B00-C63F-9A257440C14B}"/>
              </a:ext>
            </a:extLst>
          </p:cNvPr>
          <p:cNvSpPr txBox="1"/>
          <p:nvPr/>
        </p:nvSpPr>
        <p:spPr>
          <a:xfrm>
            <a:off x="8847369" y="4863978"/>
            <a:ext cx="317395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디자인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페이지 관리 담당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8EF924C-B6DD-000D-27AD-446DF87512E6}"/>
              </a:ext>
            </a:extLst>
          </p:cNvPr>
          <p:cNvSpPr txBox="1"/>
          <p:nvPr/>
        </p:nvSpPr>
        <p:spPr>
          <a:xfrm>
            <a:off x="7800619" y="522663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16" name="그림 15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xmlns="" id="{861A7D15-84E6-85FC-6860-88E45AA5CA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71" y="2797236"/>
            <a:ext cx="1899555" cy="1899555"/>
          </a:xfrm>
          <a:prstGeom prst="rect">
            <a:avLst/>
          </a:prstGeom>
        </p:spPr>
      </p:pic>
      <p:pic>
        <p:nvPicPr>
          <p:cNvPr id="13" name="그림 12" descr="인간의 얼굴, 눈썹, 사람, 목이(가) 표시된 사진&#10;&#10;자동 생성된 설명">
            <a:extLst>
              <a:ext uri="{FF2B5EF4-FFF2-40B4-BE49-F238E27FC236}">
                <a16:creationId xmlns:a16="http://schemas.microsoft.com/office/drawing/2014/main" xmlns="" id="{F0EC084D-7BBB-2679-6AC5-A59BD2C5F6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45" y="2832649"/>
            <a:ext cx="1449887" cy="18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1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C63FD47-83CF-A8C6-0187-50BC3267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0B3832D-548A-9C4E-A5AA-F5A20D281ABC}"/>
              </a:ext>
            </a:extLst>
          </p:cNvPr>
          <p:cNvSpPr/>
          <p:nvPr/>
        </p:nvSpPr>
        <p:spPr>
          <a:xfrm>
            <a:off x="673767" y="5686697"/>
            <a:ext cx="1834302" cy="11713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DA37D4B2-13A1-DFC0-16CB-64D746BF83E9}"/>
              </a:ext>
            </a:extLst>
          </p:cNvPr>
          <p:cNvCxnSpPr>
            <a:stCxn id="8" idx="3"/>
          </p:cNvCxnSpPr>
          <p:nvPr/>
        </p:nvCxnSpPr>
        <p:spPr>
          <a:xfrm flipV="1">
            <a:off x="2508069" y="4075611"/>
            <a:ext cx="2203268" cy="219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E53B116-10E9-4575-8703-87EA488D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37" y="1894544"/>
            <a:ext cx="2505425" cy="35914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BE008C7-7A0A-A38D-1B16-6BFAD0CEF84B}"/>
              </a:ext>
            </a:extLst>
          </p:cNvPr>
          <p:cNvSpPr/>
          <p:nvPr/>
        </p:nvSpPr>
        <p:spPr>
          <a:xfrm>
            <a:off x="4980154" y="2085703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61229FAB-5FA2-5F79-139E-C806421DCDB0}"/>
              </a:ext>
            </a:extLst>
          </p:cNvPr>
          <p:cNvCxnSpPr>
            <a:stCxn id="13" idx="3"/>
          </p:cNvCxnSpPr>
          <p:nvPr/>
        </p:nvCxnSpPr>
        <p:spPr>
          <a:xfrm flipV="1">
            <a:off x="6949439" y="1733006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B8DE130-132F-53A3-AF64-3564879E1BF3}"/>
              </a:ext>
            </a:extLst>
          </p:cNvPr>
          <p:cNvSpPr txBox="1"/>
          <p:nvPr/>
        </p:nvSpPr>
        <p:spPr>
          <a:xfrm>
            <a:off x="7829006" y="1482634"/>
            <a:ext cx="2122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회원 관련된 </a:t>
            </a:r>
            <a:r>
              <a:rPr lang="en-US" altLang="ko-KR" sz="1000" dirty="0"/>
              <a:t>API </a:t>
            </a:r>
            <a:r>
              <a:rPr lang="ko-KR" altLang="en-US" sz="1000" dirty="0"/>
              <a:t>처리 컨트롤러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B988DE0-2924-3BC6-56EB-999990A53268}"/>
              </a:ext>
            </a:extLst>
          </p:cNvPr>
          <p:cNvSpPr/>
          <p:nvPr/>
        </p:nvSpPr>
        <p:spPr>
          <a:xfrm>
            <a:off x="4979406" y="2586447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7513F543-8302-68D1-250A-BA77DA965B90}"/>
              </a:ext>
            </a:extLst>
          </p:cNvPr>
          <p:cNvCxnSpPr/>
          <p:nvPr/>
        </p:nvCxnSpPr>
        <p:spPr>
          <a:xfrm flipV="1">
            <a:off x="6949439" y="223375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4FE9471-EAE6-72F6-4512-54896253F643}"/>
              </a:ext>
            </a:extLst>
          </p:cNvPr>
          <p:cNvSpPr/>
          <p:nvPr/>
        </p:nvSpPr>
        <p:spPr>
          <a:xfrm>
            <a:off x="4979406" y="3087191"/>
            <a:ext cx="1969285" cy="8839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B1958A91-451B-5A84-8B86-58D7E5355879}"/>
              </a:ext>
            </a:extLst>
          </p:cNvPr>
          <p:cNvCxnSpPr/>
          <p:nvPr/>
        </p:nvCxnSpPr>
        <p:spPr>
          <a:xfrm flipV="1">
            <a:off x="6949439" y="2938485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61AC2B8-1BDD-5F8D-F2E4-7B255F2F7AC8}"/>
              </a:ext>
            </a:extLst>
          </p:cNvPr>
          <p:cNvSpPr/>
          <p:nvPr/>
        </p:nvSpPr>
        <p:spPr>
          <a:xfrm>
            <a:off x="4977406" y="3971539"/>
            <a:ext cx="1969285" cy="352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33B0180-8E0B-DBC9-D791-397876AF0071}"/>
              </a:ext>
            </a:extLst>
          </p:cNvPr>
          <p:cNvSpPr/>
          <p:nvPr/>
        </p:nvSpPr>
        <p:spPr>
          <a:xfrm>
            <a:off x="4977405" y="4324350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AD095A5-EC51-2B8B-1D30-674D02782390}"/>
              </a:ext>
            </a:extLst>
          </p:cNvPr>
          <p:cNvSpPr/>
          <p:nvPr/>
        </p:nvSpPr>
        <p:spPr>
          <a:xfrm>
            <a:off x="4977404" y="4824666"/>
            <a:ext cx="1969285" cy="692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1030845E-3DC9-51E4-1FD2-974D510DDBCA}"/>
              </a:ext>
            </a:extLst>
          </p:cNvPr>
          <p:cNvCxnSpPr/>
          <p:nvPr/>
        </p:nvCxnSpPr>
        <p:spPr>
          <a:xfrm flipV="1">
            <a:off x="6946689" y="3548953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49B5DFD2-03A0-CD5D-7503-77D83E23F8DC}"/>
              </a:ext>
            </a:extLst>
          </p:cNvPr>
          <p:cNvCxnSpPr/>
          <p:nvPr/>
        </p:nvCxnSpPr>
        <p:spPr>
          <a:xfrm flipV="1">
            <a:off x="6946689" y="3978508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3FD09847-0E4C-3E9F-D830-92B92DEB332F}"/>
              </a:ext>
            </a:extLst>
          </p:cNvPr>
          <p:cNvCxnSpPr/>
          <p:nvPr/>
        </p:nvCxnSpPr>
        <p:spPr>
          <a:xfrm flipV="1">
            <a:off x="6946688" y="456678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A243290-2D39-4766-8409-EEE4D065ADB4}"/>
              </a:ext>
            </a:extLst>
          </p:cNvPr>
          <p:cNvSpPr txBox="1"/>
          <p:nvPr/>
        </p:nvSpPr>
        <p:spPr>
          <a:xfrm>
            <a:off x="7826255" y="2044792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Data Transfer Object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DC97E9D-6D7A-D848-5904-20CA1C8B57E2}"/>
              </a:ext>
            </a:extLst>
          </p:cNvPr>
          <p:cNvSpPr txBox="1"/>
          <p:nvPr/>
        </p:nvSpPr>
        <p:spPr>
          <a:xfrm>
            <a:off x="7855243" y="2709909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Hibernate </a:t>
            </a:r>
            <a:r>
              <a:rPr lang="ko-KR" altLang="en-US" sz="1000" dirty="0"/>
              <a:t>생성 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B18E6B2-61B1-FCEE-B812-1EB3F7490A4B}"/>
              </a:ext>
            </a:extLst>
          </p:cNvPr>
          <p:cNvSpPr txBox="1"/>
          <p:nvPr/>
        </p:nvSpPr>
        <p:spPr>
          <a:xfrm>
            <a:off x="7853241" y="3375026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Mybatis</a:t>
            </a:r>
            <a:r>
              <a:rPr lang="en-US" altLang="ko-KR" sz="1000" dirty="0"/>
              <a:t> mapper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 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DCD0F92-5CBD-8F65-E42A-3F880070C711}"/>
              </a:ext>
            </a:extLst>
          </p:cNvPr>
          <p:cNvSpPr txBox="1"/>
          <p:nvPr/>
        </p:nvSpPr>
        <p:spPr>
          <a:xfrm>
            <a:off x="7851241" y="3829390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Repository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1C946EB-FF72-27FE-762E-0331DFD54AA9}"/>
              </a:ext>
            </a:extLst>
          </p:cNvPr>
          <p:cNvSpPr txBox="1"/>
          <p:nvPr/>
        </p:nvSpPr>
        <p:spPr>
          <a:xfrm>
            <a:off x="7826255" y="4414814"/>
            <a:ext cx="2534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Service – </a:t>
            </a:r>
            <a:r>
              <a:rPr lang="ko-KR" altLang="en-US" sz="1000" dirty="0"/>
              <a:t>회원 주요 기능 구현 객체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31CBAF9-76F9-AD5F-60B4-362874D70090}"/>
              </a:ext>
            </a:extLst>
          </p:cNvPr>
          <p:cNvSpPr/>
          <p:nvPr/>
        </p:nvSpPr>
        <p:spPr>
          <a:xfrm>
            <a:off x="666252" y="1541874"/>
            <a:ext cx="1834302" cy="10445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B9883ABF-E691-18FC-290F-D37AA10EBBC1}"/>
              </a:ext>
            </a:extLst>
          </p:cNvPr>
          <p:cNvSpPr/>
          <p:nvPr/>
        </p:nvSpPr>
        <p:spPr>
          <a:xfrm>
            <a:off x="673767" y="3941719"/>
            <a:ext cx="1834302" cy="12281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9" grpId="0" animBg="1"/>
      <p:bldP spid="21" grpId="0" animBg="1"/>
      <p:bldP spid="22" grpId="0" animBg="1"/>
      <p:bldP spid="23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EAD876C-428B-52EA-61E7-59F639F7533C}"/>
              </a:ext>
            </a:extLst>
          </p:cNvPr>
          <p:cNvSpPr/>
          <p:nvPr/>
        </p:nvSpPr>
        <p:spPr>
          <a:xfrm>
            <a:off x="673767" y="2577737"/>
            <a:ext cx="1834302" cy="874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B9B336E3-FE19-F1DD-386B-488D2E8144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508069" y="3014799"/>
            <a:ext cx="1719019" cy="9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9DF4B6D-A7CC-6D2B-C5AF-73273441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88" y="1874233"/>
            <a:ext cx="2686425" cy="41153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5EB066A-6127-CD62-155D-72281C71B9A8}"/>
              </a:ext>
            </a:extLst>
          </p:cNvPr>
          <p:cNvSpPr/>
          <p:nvPr/>
        </p:nvSpPr>
        <p:spPr>
          <a:xfrm>
            <a:off x="4453367" y="2044337"/>
            <a:ext cx="2145631" cy="371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6CAB27B-F90A-F7A7-D3A8-AF5836E69967}"/>
              </a:ext>
            </a:extLst>
          </p:cNvPr>
          <p:cNvSpPr/>
          <p:nvPr/>
        </p:nvSpPr>
        <p:spPr>
          <a:xfrm>
            <a:off x="4453368" y="2415541"/>
            <a:ext cx="2145632" cy="3124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EA4F8F2-341B-F442-73B9-300901F5867E}"/>
              </a:ext>
            </a:extLst>
          </p:cNvPr>
          <p:cNvSpPr/>
          <p:nvPr/>
        </p:nvSpPr>
        <p:spPr>
          <a:xfrm>
            <a:off x="4453367" y="2727960"/>
            <a:ext cx="2145633" cy="120395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C8C33A9-0E57-7CBE-C693-BA8F69788158}"/>
              </a:ext>
            </a:extLst>
          </p:cNvPr>
          <p:cNvSpPr/>
          <p:nvPr/>
        </p:nvSpPr>
        <p:spPr>
          <a:xfrm>
            <a:off x="4453365" y="3931919"/>
            <a:ext cx="2145633" cy="20576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2E73A436-7572-106A-A0DA-21E094A99C09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598998" y="1597234"/>
            <a:ext cx="1016099" cy="63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ABA4F530-DACD-548C-EE77-917B5936436D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9000" y="2571751"/>
            <a:ext cx="1016094" cy="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E603D3AD-4AA8-ADED-829D-83BFE6511628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 flipV="1">
            <a:off x="6599000" y="3305890"/>
            <a:ext cx="1016095" cy="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888D085C-35FA-6757-356C-570AA038DB30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 flipV="1">
            <a:off x="6598998" y="4937601"/>
            <a:ext cx="1016096" cy="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B336D9F-377D-583A-1C94-E45A474342B7}"/>
              </a:ext>
            </a:extLst>
          </p:cNvPr>
          <p:cNvSpPr txBox="1"/>
          <p:nvPr/>
        </p:nvSpPr>
        <p:spPr>
          <a:xfrm>
            <a:off x="7615097" y="1320235"/>
            <a:ext cx="2686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Aspect Oriented Programming (AOP)</a:t>
            </a:r>
          </a:p>
          <a:p>
            <a:r>
              <a:rPr lang="en-US" altLang="ko-KR" sz="1000" dirty="0"/>
              <a:t>Service</a:t>
            </a:r>
            <a:r>
              <a:rPr lang="ko-KR" altLang="en-US" sz="1000" dirty="0"/>
              <a:t> 로직에 받아오는 로그 기록을 확인</a:t>
            </a:r>
            <a:r>
              <a:rPr lang="en-US" altLang="ko-KR" sz="1000" dirty="0"/>
              <a:t>(</a:t>
            </a:r>
            <a:r>
              <a:rPr lang="ko-KR" altLang="en-US" sz="1000" dirty="0"/>
              <a:t>테스트 용도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413679-EF3A-FA65-4C65-8A5F8952219F}"/>
              </a:ext>
            </a:extLst>
          </p:cNvPr>
          <p:cNvSpPr txBox="1"/>
          <p:nvPr/>
        </p:nvSpPr>
        <p:spPr>
          <a:xfrm>
            <a:off x="7615094" y="2377682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MultipartFile</a:t>
            </a:r>
            <a:r>
              <a:rPr lang="en-US" altLang="ko-KR" sz="1000" dirty="0"/>
              <a:t> </a:t>
            </a:r>
            <a:r>
              <a:rPr lang="ko-KR" altLang="en-US" sz="1000" dirty="0"/>
              <a:t>서버에 저장하는 로직을 위한 컨트롤러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9B5E8F3-18D7-A1FF-3533-9AF2ADB618F7}"/>
              </a:ext>
            </a:extLst>
          </p:cNvPr>
          <p:cNvSpPr txBox="1"/>
          <p:nvPr/>
        </p:nvSpPr>
        <p:spPr>
          <a:xfrm>
            <a:off x="7615095" y="3182779"/>
            <a:ext cx="28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권한 처리 및</a:t>
            </a:r>
            <a:r>
              <a:rPr lang="en-US" altLang="ko-KR" sz="1000" dirty="0"/>
              <a:t>, </a:t>
            </a:r>
            <a:r>
              <a:rPr lang="ko-KR" altLang="en-US" sz="1000" dirty="0"/>
              <a:t>토큰 발급</a:t>
            </a:r>
            <a:r>
              <a:rPr lang="en-US" altLang="ko-KR" sz="1000" dirty="0"/>
              <a:t>, </a:t>
            </a:r>
            <a:r>
              <a:rPr lang="ko-KR" altLang="en-US" sz="1000" dirty="0"/>
              <a:t>쿠키 확인 </a:t>
            </a:r>
            <a:r>
              <a:rPr lang="ko-KR" altLang="en-US" sz="1000" dirty="0" err="1"/>
              <a:t>인터셉터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B93C4C3-9DCA-1712-0899-51FB61B4938F}"/>
              </a:ext>
            </a:extLst>
          </p:cNvPr>
          <p:cNvSpPr txBox="1"/>
          <p:nvPr/>
        </p:nvSpPr>
        <p:spPr>
          <a:xfrm>
            <a:off x="7615094" y="4737546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 전역에서 사용하는 비즈니스 로직과 독립적인 기능을 </a:t>
            </a:r>
            <a:r>
              <a:rPr lang="ko-KR" altLang="en-US" sz="1000" dirty="0" err="1"/>
              <a:t>담고있는</a:t>
            </a:r>
            <a:r>
              <a:rPr lang="ko-KR" altLang="en-US" sz="1000" dirty="0"/>
              <a:t> 객체</a:t>
            </a:r>
          </a:p>
        </p:txBody>
      </p:sp>
    </p:spTree>
    <p:extLst>
      <p:ext uri="{BB962C8B-B14F-4D97-AF65-F5344CB8AC3E}">
        <p14:creationId xmlns:p14="http://schemas.microsoft.com/office/powerpoint/2010/main" val="226896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22" grpId="0"/>
      <p:bldP spid="23" grpId="0"/>
      <p:bldP spid="26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EAD876C-428B-52EA-61E7-59F639F7533C}"/>
              </a:ext>
            </a:extLst>
          </p:cNvPr>
          <p:cNvSpPr/>
          <p:nvPr/>
        </p:nvSpPr>
        <p:spPr>
          <a:xfrm>
            <a:off x="673767" y="3413761"/>
            <a:ext cx="1834302" cy="5562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12BF8775-5CC5-629B-3F86-47FDEBCC9A5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508069" y="3688080"/>
            <a:ext cx="1613235" cy="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1303C17-B70F-8920-FCFB-477D9832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04" y="3259395"/>
            <a:ext cx="2333951" cy="8573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EF1A6A6-B866-7993-DC55-769570DD2834}"/>
              </a:ext>
            </a:extLst>
          </p:cNvPr>
          <p:cNvSpPr/>
          <p:nvPr/>
        </p:nvSpPr>
        <p:spPr>
          <a:xfrm>
            <a:off x="4381559" y="3429000"/>
            <a:ext cx="2073695" cy="4876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F1CD765-6CE7-6E16-79F8-48591A3F8B4B}"/>
              </a:ext>
            </a:extLst>
          </p:cNvPr>
          <p:cNvSpPr/>
          <p:nvPr/>
        </p:nvSpPr>
        <p:spPr>
          <a:xfrm>
            <a:off x="4381558" y="3916680"/>
            <a:ext cx="2073695" cy="1696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C0528344-1D1B-C542-BF96-79F1CEE47015}"/>
              </a:ext>
            </a:extLst>
          </p:cNvPr>
          <p:cNvCxnSpPr>
            <a:stCxn id="12" idx="3"/>
          </p:cNvCxnSpPr>
          <p:nvPr/>
        </p:nvCxnSpPr>
        <p:spPr>
          <a:xfrm flipV="1">
            <a:off x="6455254" y="3169920"/>
            <a:ext cx="875186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554E1136-B7A0-2C0E-7EAC-36574D4C341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455253" y="4001483"/>
            <a:ext cx="875187" cy="59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06806CA-42FF-1F15-098B-5FFC52179577}"/>
              </a:ext>
            </a:extLst>
          </p:cNvPr>
          <p:cNvSpPr txBox="1"/>
          <p:nvPr/>
        </p:nvSpPr>
        <p:spPr>
          <a:xfrm>
            <a:off x="7330440" y="3004408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사용자 정의 예외를 다루를 패키지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AE1C36A-D066-DD2F-3BD4-BEC75CEC7509}"/>
              </a:ext>
            </a:extLst>
          </p:cNvPr>
          <p:cNvSpPr txBox="1"/>
          <p:nvPr/>
        </p:nvSpPr>
        <p:spPr>
          <a:xfrm>
            <a:off x="7330440" y="4433442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AWS Credential </a:t>
            </a:r>
            <a:r>
              <a:rPr lang="ko-KR" altLang="en-US" sz="1000" dirty="0"/>
              <a:t>및 </a:t>
            </a:r>
            <a:r>
              <a:rPr lang="en-US" altLang="ko-KR" sz="1000" dirty="0"/>
              <a:t>S3Client </a:t>
            </a:r>
            <a:r>
              <a:rPr lang="ko-KR" altLang="en-US" sz="1000" dirty="0"/>
              <a:t>생성 객체</a:t>
            </a:r>
          </a:p>
        </p:txBody>
      </p:sp>
    </p:spTree>
    <p:extLst>
      <p:ext uri="{BB962C8B-B14F-4D97-AF65-F5344CB8AC3E}">
        <p14:creationId xmlns:p14="http://schemas.microsoft.com/office/powerpoint/2010/main" val="24701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5D1EB25-89AF-62A9-F7D7-0DE2128A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03" y="868302"/>
            <a:ext cx="5277587" cy="2295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DB1561-A8B7-B225-626D-168BB62C5A82}"/>
              </a:ext>
            </a:extLst>
          </p:cNvPr>
          <p:cNvSpPr txBox="1"/>
          <p:nvPr/>
        </p:nvSpPr>
        <p:spPr>
          <a:xfrm>
            <a:off x="505003" y="3298368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AOP </a:t>
            </a:r>
            <a:r>
              <a:rPr lang="ko-KR" altLang="en-US" dirty="0"/>
              <a:t>사용하기 위한 </a:t>
            </a:r>
            <a:r>
              <a:rPr lang="en-US" altLang="ko-KR" dirty="0"/>
              <a:t>AspectJ</a:t>
            </a:r>
            <a:r>
              <a:rPr lang="ko-KR" altLang="en-US" dirty="0"/>
              <a:t> 의존성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BE82C09-A44B-59B4-D383-E0A288F8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83" y="622081"/>
            <a:ext cx="5772956" cy="2638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3D9B4F7-1F5F-7DDE-E77D-205B09F0B8F7}"/>
              </a:ext>
            </a:extLst>
          </p:cNvPr>
          <p:cNvSpPr txBox="1"/>
          <p:nvPr/>
        </p:nvSpPr>
        <p:spPr>
          <a:xfrm>
            <a:off x="6148254" y="3268521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Servlet</a:t>
            </a:r>
            <a:r>
              <a:rPr lang="ko-KR" altLang="en-US" dirty="0"/>
              <a:t>과 </a:t>
            </a:r>
            <a:r>
              <a:rPr lang="en-US" altLang="ko-KR" dirty="0" err="1"/>
              <a:t>Jsp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065AB7D-79AA-9B6F-A17F-B9D2E0D3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443" y="2373085"/>
            <a:ext cx="3953427" cy="3600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9B88706-EA3D-CFC3-B753-1297D9F439EC}"/>
              </a:ext>
            </a:extLst>
          </p:cNvPr>
          <p:cNvSpPr txBox="1"/>
          <p:nvPr/>
        </p:nvSpPr>
        <p:spPr>
          <a:xfrm>
            <a:off x="3374574" y="6111620"/>
            <a:ext cx="556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Jstl</a:t>
            </a:r>
            <a:r>
              <a:rPr lang="en-US" altLang="ko-KR" dirty="0"/>
              <a:t>, </a:t>
            </a:r>
            <a:r>
              <a:rPr lang="en-US" altLang="ko-KR" dirty="0" err="1"/>
              <a:t>junit</a:t>
            </a:r>
            <a:r>
              <a:rPr lang="en-US" altLang="ko-KR" dirty="0"/>
              <a:t>, Lombok </a:t>
            </a:r>
            <a:r>
              <a:rPr lang="ko-KR" altLang="en-US" dirty="0"/>
              <a:t>패키지를 사용하기 위한 의존성</a:t>
            </a:r>
          </a:p>
        </p:txBody>
      </p:sp>
    </p:spTree>
    <p:extLst>
      <p:ext uri="{BB962C8B-B14F-4D97-AF65-F5344CB8AC3E}">
        <p14:creationId xmlns:p14="http://schemas.microsoft.com/office/powerpoint/2010/main" val="125247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DB1561-A8B7-B225-626D-168BB62C5A82}"/>
              </a:ext>
            </a:extLst>
          </p:cNvPr>
          <p:cNvSpPr txBox="1"/>
          <p:nvPr/>
        </p:nvSpPr>
        <p:spPr>
          <a:xfrm>
            <a:off x="940429" y="3488022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의존성 주입</a:t>
            </a:r>
            <a:r>
              <a:rPr lang="en-US" altLang="ko-KR" dirty="0"/>
              <a:t>, test </a:t>
            </a:r>
            <a:r>
              <a:rPr lang="ko-KR" altLang="en-US" dirty="0"/>
              <a:t>실행 시 필요한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3D9B4F7-1F5F-7DDE-E77D-205B09F0B8F7}"/>
              </a:ext>
            </a:extLst>
          </p:cNvPr>
          <p:cNvSpPr txBox="1"/>
          <p:nvPr/>
        </p:nvSpPr>
        <p:spPr>
          <a:xfrm>
            <a:off x="6574875" y="3421774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를 사용하기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9B88706-EA3D-CFC3-B753-1297D9F439EC}"/>
              </a:ext>
            </a:extLst>
          </p:cNvPr>
          <p:cNvSpPr txBox="1"/>
          <p:nvPr/>
        </p:nvSpPr>
        <p:spPr>
          <a:xfrm>
            <a:off x="3574498" y="6057816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2EE1C11-3A67-FDFC-DBCE-09BA55A2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7" y="889283"/>
            <a:ext cx="4353533" cy="2543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22D4647-D6F4-7BD1-D2EB-3405C986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75" y="889283"/>
            <a:ext cx="4248743" cy="21910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8C28B60-5472-50B3-78B8-4ADDA6F3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498" y="2952271"/>
            <a:ext cx="462027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DB1561-A8B7-B225-626D-168BB62C5A82}"/>
              </a:ext>
            </a:extLst>
          </p:cNvPr>
          <p:cNvSpPr txBox="1"/>
          <p:nvPr/>
        </p:nvSpPr>
        <p:spPr>
          <a:xfrm>
            <a:off x="670193" y="3030413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 err="1"/>
              <a:t>json</a:t>
            </a:r>
            <a:r>
              <a:rPr lang="ko-KR" altLang="en-US" dirty="0"/>
              <a:t>으로 바인딩하기 위한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3D9B4F7-1F5F-7DDE-E77D-205B09F0B8F7}"/>
              </a:ext>
            </a:extLst>
          </p:cNvPr>
          <p:cNvSpPr txBox="1"/>
          <p:nvPr/>
        </p:nvSpPr>
        <p:spPr>
          <a:xfrm>
            <a:off x="6949348" y="3932834"/>
            <a:ext cx="487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aws</a:t>
            </a:r>
            <a:r>
              <a:rPr lang="en-US" altLang="ko-KR" dirty="0"/>
              <a:t> s3, mail, </a:t>
            </a:r>
            <a:r>
              <a:rPr lang="en-US" altLang="ko-KR" dirty="0" err="1"/>
              <a:t>imgscaler</a:t>
            </a:r>
            <a:r>
              <a:rPr lang="en-US" altLang="ko-KR" dirty="0"/>
              <a:t> </a:t>
            </a:r>
            <a:r>
              <a:rPr lang="ko-KR" altLang="en-US" dirty="0"/>
              <a:t>를 쓰기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9B88706-EA3D-CFC3-B753-1297D9F439EC}"/>
              </a:ext>
            </a:extLst>
          </p:cNvPr>
          <p:cNvSpPr txBox="1"/>
          <p:nvPr/>
        </p:nvSpPr>
        <p:spPr>
          <a:xfrm>
            <a:off x="3478707" y="6322845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jpa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4622E8D-BBDF-0717-FA51-4A205CA4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9" y="1191764"/>
            <a:ext cx="3962953" cy="1724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9AB54951-0611-2574-8AA4-72AE81AA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08" y="383381"/>
            <a:ext cx="4058216" cy="3448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E8D7093-DABE-3F4A-EE62-9429EA20D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626" y="1912154"/>
            <a:ext cx="424874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xmlns="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xmlns="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93889A7-6CB7-D1D0-0B78-85F4D47CA7C5}"/>
              </a:ext>
            </a:extLst>
          </p:cNvPr>
          <p:cNvSpPr txBox="1"/>
          <p:nvPr/>
        </p:nvSpPr>
        <p:spPr>
          <a:xfrm>
            <a:off x="3217655" y="3438435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 가입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724AC1E3-0100-62A8-8C23-701D840F5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1" y="1067773"/>
            <a:ext cx="2990137" cy="5193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3F06934-4235-3836-49A7-9B69CB46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08" y="994555"/>
            <a:ext cx="2174111" cy="250859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3420115E-5380-34FE-7F00-7F86FBE6462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434442" y="2248850"/>
            <a:ext cx="2111166" cy="359381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F9A8D42-F821-469E-60F7-1210D8F183AC}"/>
              </a:ext>
            </a:extLst>
          </p:cNvPr>
          <p:cNvSpPr txBox="1"/>
          <p:nvPr/>
        </p:nvSpPr>
        <p:spPr>
          <a:xfrm>
            <a:off x="2529944" y="3709956"/>
            <a:ext cx="1687421" cy="35394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사업가 클릭 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64A5A101-F662-C05B-D4D8-50CF04B6FA68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61988" y="2972094"/>
            <a:ext cx="2343106" cy="38276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76923D5A-1DC4-BBA0-1500-CC429506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94" y="2117437"/>
            <a:ext cx="2992582" cy="17093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CBB2468-18AF-B2C9-CCE7-25E7CAF6B956}"/>
              </a:ext>
            </a:extLst>
          </p:cNvPr>
          <p:cNvSpPr txBox="1"/>
          <p:nvPr/>
        </p:nvSpPr>
        <p:spPr>
          <a:xfrm>
            <a:off x="6096000" y="3059668"/>
            <a:ext cx="205499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성공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5BE2584B-AC81-E016-52F6-C032BEC495DD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934158" y="2972094"/>
            <a:ext cx="6070936" cy="31858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AA18637-88F8-F3A9-1D3E-DCE2FD87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041" y="2439935"/>
            <a:ext cx="5539311" cy="6287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76923D5A-1DC4-BBA0-1500-CC429506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06" y="2296604"/>
            <a:ext cx="2992582" cy="17093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3420115E-5380-34FE-7F00-7F86FBE64629}"/>
              </a:ext>
            </a:extLst>
          </p:cNvPr>
          <p:cNvCxnSpPr>
            <a:cxnSpLocks/>
          </p:cNvCxnSpPr>
          <p:nvPr/>
        </p:nvCxnSpPr>
        <p:spPr>
          <a:xfrm flipV="1">
            <a:off x="1543050" y="2852430"/>
            <a:ext cx="5229225" cy="49085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6BE9A9E-FF0F-2ADD-9BEA-F56BFF53BF2F}"/>
              </a:ext>
            </a:extLst>
          </p:cNvPr>
          <p:cNvSpPr txBox="1"/>
          <p:nvPr/>
        </p:nvSpPr>
        <p:spPr>
          <a:xfrm>
            <a:off x="3286217" y="1828479"/>
            <a:ext cx="173445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성공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5BE2584B-AC81-E016-52F6-C032BEC495DD}"/>
              </a:ext>
            </a:extLst>
          </p:cNvPr>
          <p:cNvCxnSpPr>
            <a:cxnSpLocks/>
          </p:cNvCxnSpPr>
          <p:nvPr/>
        </p:nvCxnSpPr>
        <p:spPr>
          <a:xfrm flipH="1">
            <a:off x="1543050" y="3789328"/>
            <a:ext cx="1314450" cy="87120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C50F177-D4B6-7240-8129-8B4DE945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64" y="201541"/>
            <a:ext cx="4073833" cy="204790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64A5A101-F662-C05B-D4D8-50CF04B6FA6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386197" y="1225493"/>
            <a:ext cx="2836667" cy="241779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8B49040-635D-472C-F951-5DD9D617DCF2}"/>
              </a:ext>
            </a:extLst>
          </p:cNvPr>
          <p:cNvSpPr txBox="1"/>
          <p:nvPr/>
        </p:nvSpPr>
        <p:spPr>
          <a:xfrm>
            <a:off x="3307302" y="2879087"/>
            <a:ext cx="283666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로그인 상태 유지 체크 시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6D9BDC5-B8FD-8FE1-D4A1-58949B76F772}"/>
              </a:ext>
            </a:extLst>
          </p:cNvPr>
          <p:cNvSpPr txBox="1"/>
          <p:nvPr/>
        </p:nvSpPr>
        <p:spPr>
          <a:xfrm>
            <a:off x="1388775" y="4014451"/>
            <a:ext cx="202972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클릭 시</a:t>
            </a:r>
          </a:p>
        </p:txBody>
      </p:sp>
      <p:pic>
        <p:nvPicPr>
          <p:cNvPr id="30" name="그림 2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29CE611F-6A46-DFB2-1697-00E5BFF2ED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7" y="4660537"/>
            <a:ext cx="802106" cy="1393227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FFF2C80F-918F-6BAA-BCBB-9F1D46953FDA}"/>
              </a:ext>
            </a:extLst>
          </p:cNvPr>
          <p:cNvCxnSpPr>
            <a:cxnSpLocks/>
          </p:cNvCxnSpPr>
          <p:nvPr/>
        </p:nvCxnSpPr>
        <p:spPr>
          <a:xfrm>
            <a:off x="3100388" y="3343285"/>
            <a:ext cx="2743200" cy="175735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8B5D23B-87BE-02F4-CC66-4D80F2FBD813}"/>
              </a:ext>
            </a:extLst>
          </p:cNvPr>
          <p:cNvSpPr txBox="1"/>
          <p:nvPr/>
        </p:nvSpPr>
        <p:spPr>
          <a:xfrm>
            <a:off x="3894536" y="4297910"/>
            <a:ext cx="1949052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비밀번호 찾기 시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E1379540-18FC-6F88-FF5B-55BD258A8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167" y="4695610"/>
            <a:ext cx="4018482" cy="20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5" grpId="0" animBg="1"/>
      <p:bldP spid="24" grpId="0" animBg="1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자동 로그인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76B0557-E171-8C70-464F-86BF78EE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32" y="1557473"/>
            <a:ext cx="2876951" cy="6954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BF42FDB-1EE4-E256-DE63-6B25B550DB18}"/>
              </a:ext>
            </a:extLst>
          </p:cNvPr>
          <p:cNvSpPr txBox="1"/>
          <p:nvPr/>
        </p:nvSpPr>
        <p:spPr>
          <a:xfrm>
            <a:off x="2432132" y="1242527"/>
            <a:ext cx="2600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Interceptor-context.xml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5B544745-407F-869E-9E82-37E751537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6" y="2607690"/>
            <a:ext cx="3622675" cy="30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6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xmlns="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64" y="1241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463DC9-176E-30B9-F3D2-D1FC4CCB6E00}"/>
              </a:ext>
            </a:extLst>
          </p:cNvPr>
          <p:cNvSpPr txBox="1"/>
          <p:nvPr/>
        </p:nvSpPr>
        <p:spPr>
          <a:xfrm>
            <a:off x="860684" y="744590"/>
            <a:ext cx="51812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개요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F07FBB3-D1E9-771F-71D7-E2AF0B9A2424}"/>
              </a:ext>
            </a:extLst>
          </p:cNvPr>
          <p:cNvSpPr txBox="1"/>
          <p:nvPr/>
        </p:nvSpPr>
        <p:spPr>
          <a:xfrm>
            <a:off x="2129500" y="3080679"/>
            <a:ext cx="8428964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개발자로의　</a:t>
            </a:r>
            <a:r>
              <a:rPr lang="ko-KR" altLang="en-US" sz="2000" dirty="0" err="1">
                <a:solidFill>
                  <a:schemeClr val="bg1"/>
                </a:solidFill>
              </a:rPr>
              <a:t>ｒｏａｄ를</a:t>
            </a:r>
            <a:r>
              <a:rPr lang="ko-KR" altLang="en-US" sz="2000" dirty="0">
                <a:solidFill>
                  <a:schemeClr val="bg1"/>
                </a:solidFill>
              </a:rPr>
              <a:t>　걷는　길에　프리랜서는　무엇을　하는　</a:t>
            </a:r>
            <a:r>
              <a:rPr lang="ko-KR" altLang="en-US" sz="2000" dirty="0" err="1">
                <a:solidFill>
                  <a:schemeClr val="bg1"/>
                </a:solidFill>
              </a:rPr>
              <a:t>걸까？라는</a:t>
            </a:r>
            <a:r>
              <a:rPr lang="ko-KR" altLang="en-US" sz="2000" dirty="0">
                <a:solidFill>
                  <a:schemeClr val="bg1"/>
                </a:solidFill>
              </a:rPr>
              <a:t>　질문에서　시작하여，　우리는　개발자들이　많은　참여　기회와　소통의　폭을　넓힐　수　있는　플랫폼을　만들고자　하였습니다．　이　플랫폼을　통해　개발자들은　마음껏　다양한　프로젝트를　경험하고，　편안하게　업무를　수행할　수　있는　환경을　제공받을　것을　목표로　합니다．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67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프론트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4D3184C-1084-4F3D-3B62-6C445ECB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94" y="752713"/>
            <a:ext cx="4010585" cy="40772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F0B42D2-902D-7250-954C-6D256208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26" y="5226344"/>
            <a:ext cx="6439799" cy="1028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1F5DB4F-554B-E204-034C-5C70A4C3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81" y="2198843"/>
            <a:ext cx="5515745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5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5ED116C-E57D-99FC-0297-B38F678A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4" y="1251246"/>
            <a:ext cx="4995971" cy="18927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E206621-4EB4-F716-1C77-95168212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00" y="1673671"/>
            <a:ext cx="5096586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6D1CACF-701C-991B-02C4-5BC95F987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14" y="3714008"/>
            <a:ext cx="2915273" cy="2413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1A69C93-9E5C-F6A6-17A5-F21671D5E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287" y="3817599"/>
            <a:ext cx="3204424" cy="22066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19DA9CE-A2FA-D41B-3214-37301E3D1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23" y="2721567"/>
            <a:ext cx="5033533" cy="2563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9C1DBB2-3EE0-7277-5C0C-25D3811CA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039" y="5395965"/>
            <a:ext cx="4928017" cy="8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29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프론트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8D06F0D-1734-5B49-54DE-FB0AD991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59" y="1901733"/>
            <a:ext cx="2810267" cy="22005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D5F02D8-FAEB-DA01-1CDB-0174A7CE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01" y="568047"/>
            <a:ext cx="4791744" cy="3534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819E9E0-9347-49ED-6F79-22FE1C192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01" y="4938353"/>
            <a:ext cx="530616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54B53F4-21A5-1C84-61DA-13408CEF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8" y="998934"/>
            <a:ext cx="4575828" cy="2443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5250EB1-698E-190C-36BF-0D47FCD4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26" y="1451498"/>
            <a:ext cx="5201376" cy="10574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0053EAD-02AF-7A60-1D1D-00600935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41" y="4058041"/>
            <a:ext cx="4538704" cy="13185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ECF1896-6BCB-6EEF-555D-37BB0E1DF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88" y="5568256"/>
            <a:ext cx="3134162" cy="847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4B9D048-A04F-9E8C-6235-FFA270C77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253" y="3026409"/>
            <a:ext cx="4363059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프론트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3168363-B4A5-FE19-A7A4-C6DAF6D3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34" y="2490069"/>
            <a:ext cx="2791215" cy="23053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C50F1DDA-02E2-A3E5-4038-98407319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93" y="2089964"/>
            <a:ext cx="354379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8424014-954A-1DC7-FA6D-13C11AC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32" y="1366805"/>
            <a:ext cx="6506483" cy="23053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4738A19-62CA-73F7-30F9-3A61AD14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41" y="4338509"/>
            <a:ext cx="5630061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BD4A5BD-526B-A417-734D-9BD0A6D1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80" y="927492"/>
            <a:ext cx="4712618" cy="32176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5BAE4D4-5B7E-74F0-285A-E327E47A3782}"/>
              </a:ext>
            </a:extLst>
          </p:cNvPr>
          <p:cNvSpPr/>
          <p:nvPr/>
        </p:nvSpPr>
        <p:spPr>
          <a:xfrm>
            <a:off x="4932324" y="927492"/>
            <a:ext cx="457574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2A78BA0-F1BF-5AFA-8029-E43909D9D19B}"/>
              </a:ext>
            </a:extLst>
          </p:cNvPr>
          <p:cNvSpPr/>
          <p:nvPr/>
        </p:nvSpPr>
        <p:spPr>
          <a:xfrm>
            <a:off x="579272" y="1408504"/>
            <a:ext cx="4696326" cy="12507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229C528-DD89-A45F-BF5E-322C199FF318}"/>
              </a:ext>
            </a:extLst>
          </p:cNvPr>
          <p:cNvSpPr/>
          <p:nvPr/>
        </p:nvSpPr>
        <p:spPr>
          <a:xfrm>
            <a:off x="562980" y="2659232"/>
            <a:ext cx="4696326" cy="12507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A0CBBAC-7ACD-99B4-3DBC-7B8987EF5D07}"/>
              </a:ext>
            </a:extLst>
          </p:cNvPr>
          <p:cNvSpPr/>
          <p:nvPr/>
        </p:nvSpPr>
        <p:spPr>
          <a:xfrm>
            <a:off x="2069437" y="869182"/>
            <a:ext cx="1649828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87AAA87-46BB-322A-D7B9-8AF557E2B04E}"/>
              </a:ext>
            </a:extLst>
          </p:cNvPr>
          <p:cNvSpPr/>
          <p:nvPr/>
        </p:nvSpPr>
        <p:spPr>
          <a:xfrm>
            <a:off x="469237" y="851727"/>
            <a:ext cx="457574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C84DCD6-3A7F-982D-BF75-E0805C421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80" y="3929168"/>
            <a:ext cx="4696326" cy="25454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704F47C-82EF-90BC-6C63-2A6C3ADE21CA}"/>
              </a:ext>
            </a:extLst>
          </p:cNvPr>
          <p:cNvSpPr/>
          <p:nvPr/>
        </p:nvSpPr>
        <p:spPr>
          <a:xfrm>
            <a:off x="546188" y="3898625"/>
            <a:ext cx="4696326" cy="25759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B7CC9FD-2995-1DF2-1F9B-80892EFBA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91" y="4554022"/>
            <a:ext cx="4712618" cy="20868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AD3FBF8-643E-A570-2A1F-769741FF50DC}"/>
              </a:ext>
            </a:extLst>
          </p:cNvPr>
          <p:cNvSpPr/>
          <p:nvPr/>
        </p:nvSpPr>
        <p:spPr>
          <a:xfrm>
            <a:off x="6232983" y="4554022"/>
            <a:ext cx="4696326" cy="16024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9E3C12D-14D6-E02A-2F41-5D540D110934}"/>
              </a:ext>
            </a:extLst>
          </p:cNvPr>
          <p:cNvSpPr/>
          <p:nvPr/>
        </p:nvSpPr>
        <p:spPr>
          <a:xfrm>
            <a:off x="6183107" y="6085802"/>
            <a:ext cx="397546" cy="5969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6A5FAC35-B3B2-D31E-30DF-B59B0991E4FD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5275598" y="481220"/>
            <a:ext cx="4496050" cy="155264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AA17C12-8D5F-50B3-FFEC-BE8852009699}"/>
              </a:ext>
            </a:extLst>
          </p:cNvPr>
          <p:cNvSpPr txBox="1"/>
          <p:nvPr/>
        </p:nvSpPr>
        <p:spPr>
          <a:xfrm>
            <a:off x="9771648" y="311943"/>
            <a:ext cx="1239255" cy="3385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광고 </a:t>
            </a:r>
            <a:r>
              <a:rPr lang="en-US" altLang="ko-KR" sz="1600" dirty="0"/>
              <a:t>&lt;div&gt;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01EAEAD9-7AE9-D38E-0AF1-6630FD814B47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 flipV="1">
            <a:off x="5259306" y="1105046"/>
            <a:ext cx="4495550" cy="217955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AE9C355-4F4D-EF02-BFC6-804092CAB4EC}"/>
              </a:ext>
            </a:extLst>
          </p:cNvPr>
          <p:cNvSpPr txBox="1"/>
          <p:nvPr/>
        </p:nvSpPr>
        <p:spPr>
          <a:xfrm>
            <a:off x="9754856" y="935769"/>
            <a:ext cx="2070434" cy="3385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사이트 광고 </a:t>
            </a:r>
            <a:r>
              <a:rPr lang="en-US" altLang="ko-KR" sz="1600" dirty="0"/>
              <a:t>&lt;div&gt;</a:t>
            </a:r>
            <a:endParaRPr lang="ko-KR" altLang="en-US" sz="16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36DB235C-D2D8-9F7C-C60D-5BA2C2499F26}"/>
              </a:ext>
            </a:extLst>
          </p:cNvPr>
          <p:cNvCxnSpPr>
            <a:cxnSpLocks/>
            <a:stCxn id="14" idx="3"/>
            <a:endCxn id="32" idx="1"/>
          </p:cNvCxnSpPr>
          <p:nvPr/>
        </p:nvCxnSpPr>
        <p:spPr>
          <a:xfrm flipV="1">
            <a:off x="5242514" y="1801866"/>
            <a:ext cx="4529134" cy="3384756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483EABD-12C8-02E7-077E-43807D39D653}"/>
              </a:ext>
            </a:extLst>
          </p:cNvPr>
          <p:cNvSpPr txBox="1"/>
          <p:nvPr/>
        </p:nvSpPr>
        <p:spPr>
          <a:xfrm>
            <a:off x="9771648" y="1632589"/>
            <a:ext cx="2070434" cy="3385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사이트 광고 </a:t>
            </a:r>
            <a:r>
              <a:rPr lang="en-US" altLang="ko-KR" sz="1600" dirty="0"/>
              <a:t>&lt;div&gt;</a:t>
            </a:r>
            <a:endParaRPr lang="ko-KR" altLang="en-US" sz="16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BDBA2BCA-E432-9508-A917-284D0FE5C127}"/>
              </a:ext>
            </a:extLst>
          </p:cNvPr>
          <p:cNvCxnSpPr>
            <a:cxnSpLocks/>
            <a:stCxn id="17" idx="0"/>
            <a:endCxn id="39" idx="1"/>
          </p:cNvCxnSpPr>
          <p:nvPr/>
        </p:nvCxnSpPr>
        <p:spPr>
          <a:xfrm flipV="1">
            <a:off x="8581146" y="2498686"/>
            <a:ext cx="1207293" cy="2055336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5C5AD69-EEB3-E03B-FEF6-F9E99351B9F1}"/>
              </a:ext>
            </a:extLst>
          </p:cNvPr>
          <p:cNvSpPr txBox="1"/>
          <p:nvPr/>
        </p:nvSpPr>
        <p:spPr>
          <a:xfrm>
            <a:off x="9788439" y="2329409"/>
            <a:ext cx="2251163" cy="3385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제휴 회사 광고 </a:t>
            </a:r>
            <a:r>
              <a:rPr lang="en-US" altLang="ko-KR" sz="1600" dirty="0"/>
              <a:t>&lt;div&gt;</a:t>
            </a:r>
            <a:endParaRPr lang="ko-KR" altLang="en-US" sz="16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4E86A9B0-BF59-C8C0-8E0B-679179180DE9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6429375" y="3396147"/>
            <a:ext cx="3693188" cy="307847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7388F76D-BA35-10BA-A2F0-4D9CAAA03A0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943225" y="1120435"/>
            <a:ext cx="7179338" cy="227571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9ABD8D68-64E1-9596-0A6A-48322DA8648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76150" y="1226308"/>
            <a:ext cx="9446413" cy="216983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84DDA4D-E479-9EFD-DD9A-059D373F7A9D}"/>
              </a:ext>
            </a:extLst>
          </p:cNvPr>
          <p:cNvSpPr txBox="1"/>
          <p:nvPr/>
        </p:nvSpPr>
        <p:spPr>
          <a:xfrm>
            <a:off x="10122563" y="3226870"/>
            <a:ext cx="1393287" cy="3385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홈으로 가기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EF388852-0D88-9ADD-B3F4-58C84F6361FF}"/>
              </a:ext>
            </a:extLst>
          </p:cNvPr>
          <p:cNvCxnSpPr>
            <a:cxnSpLocks/>
            <a:stCxn id="7" idx="3"/>
            <a:endCxn id="67" idx="1"/>
          </p:cNvCxnSpPr>
          <p:nvPr/>
        </p:nvCxnSpPr>
        <p:spPr>
          <a:xfrm flipV="1">
            <a:off x="5389898" y="1078339"/>
            <a:ext cx="408060" cy="14796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DDE1619C-2C0F-FDEE-1EB3-4F5444CE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958" y="75718"/>
            <a:ext cx="1585876" cy="200524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AB68319C-52D5-C0FC-90ED-EB4048853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031" y="2589877"/>
            <a:ext cx="1599332" cy="1589489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5403CFBF-971A-E156-EABF-A47830001F2A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>
            <a:off x="5389898" y="1226308"/>
            <a:ext cx="416133" cy="215831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4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9" grpId="0" animBg="1"/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회원정보 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6ED0C04-FFE7-493D-A035-ED3E18C9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5" y="1342360"/>
            <a:ext cx="1831567" cy="23159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462519D9-18C7-CBC8-2403-5F842F5AE879}"/>
              </a:ext>
            </a:extLst>
          </p:cNvPr>
          <p:cNvCxnSpPr>
            <a:cxnSpLocks/>
          </p:cNvCxnSpPr>
          <p:nvPr/>
        </p:nvCxnSpPr>
        <p:spPr>
          <a:xfrm flipV="1">
            <a:off x="1046245" y="1955124"/>
            <a:ext cx="3476485" cy="137386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54E85E7-F0B3-6882-0644-B6E123BA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376356"/>
            <a:ext cx="2032556" cy="31575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DAED66E-2841-E6D8-AA04-A2C648623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75" y="4219335"/>
            <a:ext cx="1759325" cy="174849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A9BABBD9-0D91-F68D-D358-6C5BA7BBEC73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74820" y="2570441"/>
            <a:ext cx="6107416" cy="307312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F74EEB4-BADA-9BD6-1DDB-7D278F12562F}"/>
              </a:ext>
            </a:extLst>
          </p:cNvPr>
          <p:cNvSpPr txBox="1"/>
          <p:nvPr/>
        </p:nvSpPr>
        <p:spPr>
          <a:xfrm>
            <a:off x="2035087" y="2315645"/>
            <a:ext cx="245118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개발자 회원정보 수정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D57ED60-DC94-EE57-85FF-CE3C7DF2CBD6}"/>
              </a:ext>
            </a:extLst>
          </p:cNvPr>
          <p:cNvSpPr txBox="1"/>
          <p:nvPr/>
        </p:nvSpPr>
        <p:spPr>
          <a:xfrm>
            <a:off x="3079940" y="3912560"/>
            <a:ext cx="245118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사업가 회원정보 수정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92E0AB3-21F0-48E7-B482-D4C32A652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236" y="383381"/>
            <a:ext cx="2038871" cy="4374119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89C06038-5DAD-E176-E61B-ED3B532ACA89}"/>
              </a:ext>
            </a:extLst>
          </p:cNvPr>
          <p:cNvCxnSpPr>
            <a:cxnSpLocks/>
          </p:cNvCxnSpPr>
          <p:nvPr/>
        </p:nvCxnSpPr>
        <p:spPr>
          <a:xfrm flipH="1">
            <a:off x="6096000" y="4500563"/>
            <a:ext cx="2105671" cy="59302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830673BF-1696-D6C1-DC8A-77D64F0C4325}"/>
              </a:ext>
            </a:extLst>
          </p:cNvPr>
          <p:cNvCxnSpPr>
            <a:cxnSpLocks/>
          </p:cNvCxnSpPr>
          <p:nvPr/>
        </p:nvCxnSpPr>
        <p:spPr>
          <a:xfrm>
            <a:off x="8201671" y="4615789"/>
            <a:ext cx="834855" cy="73259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498A043-5C77-1E92-0605-DE635AC5D210}"/>
              </a:ext>
            </a:extLst>
          </p:cNvPr>
          <p:cNvSpPr txBox="1"/>
          <p:nvPr/>
        </p:nvSpPr>
        <p:spPr>
          <a:xfrm>
            <a:off x="4276959" y="5163713"/>
            <a:ext cx="165235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C92FD2C-003E-707B-7852-0BC544642397}"/>
              </a:ext>
            </a:extLst>
          </p:cNvPr>
          <p:cNvSpPr txBox="1"/>
          <p:nvPr/>
        </p:nvSpPr>
        <p:spPr>
          <a:xfrm>
            <a:off x="8341444" y="5481675"/>
            <a:ext cx="175932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삭제</a:t>
            </a:r>
          </a:p>
        </p:txBody>
      </p:sp>
    </p:spTree>
    <p:extLst>
      <p:ext uri="{BB962C8B-B14F-4D97-AF65-F5344CB8AC3E}">
        <p14:creationId xmlns:p14="http://schemas.microsoft.com/office/powerpoint/2010/main" val="17229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37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S3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이미지 저장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88DE93-B542-72FF-C1D5-E3C1D5838B5B}"/>
              </a:ext>
            </a:extLst>
          </p:cNvPr>
          <p:cNvSpPr txBox="1"/>
          <p:nvPr/>
        </p:nvSpPr>
        <p:spPr>
          <a:xfrm>
            <a:off x="3282775" y="5428860"/>
            <a:ext cx="560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유튜브 영상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(PEOPLE.DRIVER S3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이미지 업로드 영상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31A1B79-90D5-F4BD-0B94-A4A372A50F57}"/>
              </a:ext>
            </a:extLst>
          </p:cNvPr>
          <p:cNvSpPr txBox="1"/>
          <p:nvPr/>
        </p:nvSpPr>
        <p:spPr>
          <a:xfrm>
            <a:off x="4575891" y="3138177"/>
            <a:ext cx="3253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https://youtu.be/vMHdKvY89Lk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프로필 조회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A572029-0049-3A46-5F13-46E49E99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998934"/>
            <a:ext cx="1831567" cy="23159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2DFD503C-043C-9831-493E-F6DCA4EEFAD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314450" y="1545334"/>
            <a:ext cx="1002504" cy="139914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F85B695-8C89-E187-AC5E-4DAAD75A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54" y="998934"/>
            <a:ext cx="5150853" cy="10927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34F85ACD-64DD-9BB8-4CA5-57DE6B253699}"/>
              </a:ext>
            </a:extLst>
          </p:cNvPr>
          <p:cNvCxnSpPr>
            <a:cxnSpLocks/>
          </p:cNvCxnSpPr>
          <p:nvPr/>
        </p:nvCxnSpPr>
        <p:spPr>
          <a:xfrm>
            <a:off x="6858000" y="1271588"/>
            <a:ext cx="1005142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2CAB6B8-C997-9B49-A151-085622CF0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142" y="383381"/>
            <a:ext cx="4253048" cy="26696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1E247A1-694B-3136-6E1B-F6CDCAF85EDB}"/>
              </a:ext>
            </a:extLst>
          </p:cNvPr>
          <p:cNvSpPr txBox="1"/>
          <p:nvPr/>
        </p:nvSpPr>
        <p:spPr>
          <a:xfrm>
            <a:off x="808992" y="1978626"/>
            <a:ext cx="1934973" cy="3385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프로필 등록 클릭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7281C2D-B3B0-81BE-8C84-49A0D654A50F}"/>
              </a:ext>
            </a:extLst>
          </p:cNvPr>
          <p:cNvSpPr txBox="1"/>
          <p:nvPr/>
        </p:nvSpPr>
        <p:spPr>
          <a:xfrm>
            <a:off x="6462665" y="691158"/>
            <a:ext cx="1156968" cy="3385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등록 클릭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10086426-5030-B0B3-0CD6-A6B200BFC1D5}"/>
              </a:ext>
            </a:extLst>
          </p:cNvPr>
          <p:cNvCxnSpPr>
            <a:cxnSpLocks/>
          </p:cNvCxnSpPr>
          <p:nvPr/>
        </p:nvCxnSpPr>
        <p:spPr>
          <a:xfrm flipH="1">
            <a:off x="5816445" y="383381"/>
            <a:ext cx="6299745" cy="32742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26DF4D6-4A41-5954-3970-DF391AECCCDA}"/>
              </a:ext>
            </a:extLst>
          </p:cNvPr>
          <p:cNvSpPr txBox="1"/>
          <p:nvPr/>
        </p:nvSpPr>
        <p:spPr>
          <a:xfrm>
            <a:off x="5176762" y="2944479"/>
            <a:ext cx="3447525" cy="3385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등록 완료 시</a:t>
            </a:r>
            <a:r>
              <a:rPr lang="en-US" altLang="ko-KR" sz="1600" dirty="0"/>
              <a:t>(</a:t>
            </a:r>
            <a:r>
              <a:rPr lang="ko-KR" altLang="en-US" sz="1600" dirty="0"/>
              <a:t>테스트로 </a:t>
            </a:r>
            <a:r>
              <a:rPr lang="en-US" altLang="ko-KR" sz="1600" dirty="0"/>
              <a:t>6</a:t>
            </a:r>
            <a:r>
              <a:rPr lang="ko-KR" altLang="en-US" sz="1600" dirty="0"/>
              <a:t>개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38F5AFB2-7B69-D34B-681C-454EE6AB5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711" y="3711824"/>
            <a:ext cx="4514850" cy="149684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FD9D8236-585E-AC44-67E2-CFB18EB5159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701986" y="4171950"/>
            <a:ext cx="5580296" cy="152930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7A12292-F9B4-DA32-0B8E-FE0B240C0DA6}"/>
              </a:ext>
            </a:extLst>
          </p:cNvPr>
          <p:cNvSpPr txBox="1"/>
          <p:nvPr/>
        </p:nvSpPr>
        <p:spPr>
          <a:xfrm>
            <a:off x="4377541" y="5490273"/>
            <a:ext cx="24804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사람 프로필 보기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1A53D78A-DC64-3B79-0981-3CE45BE70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282" y="4725947"/>
            <a:ext cx="3368070" cy="19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2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xmlns="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일정표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717A1DE-378E-F6DD-3DE9-6A3D24C64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44" y="1855984"/>
            <a:ext cx="5362511" cy="45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8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프로필 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0151E3F-5C6D-490E-9BFB-A58DFBBF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8" y="2826004"/>
            <a:ext cx="4514850" cy="14968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BA0C5DD9-5230-185C-AF20-E2A38B3841DB}"/>
              </a:ext>
            </a:extLst>
          </p:cNvPr>
          <p:cNvCxnSpPr>
            <a:cxnSpLocks/>
          </p:cNvCxnSpPr>
          <p:nvPr/>
        </p:nvCxnSpPr>
        <p:spPr>
          <a:xfrm flipV="1">
            <a:off x="2471741" y="2300293"/>
            <a:ext cx="3810193" cy="84296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B79B84-1EBA-F419-14FA-C4417FCCCBC2}"/>
              </a:ext>
            </a:extLst>
          </p:cNvPr>
          <p:cNvSpPr txBox="1"/>
          <p:nvPr/>
        </p:nvSpPr>
        <p:spPr>
          <a:xfrm>
            <a:off x="3833768" y="2300293"/>
            <a:ext cx="1156968" cy="3385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제목 클릭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99224B8-9C19-A7AC-E7A7-EDCD55F3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34" y="1352791"/>
            <a:ext cx="4538140" cy="282892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24D4F79-F9ED-64AA-EAE9-98B8FF17839A}"/>
              </a:ext>
            </a:extLst>
          </p:cNvPr>
          <p:cNvCxnSpPr>
            <a:cxnSpLocks/>
          </p:cNvCxnSpPr>
          <p:nvPr/>
        </p:nvCxnSpPr>
        <p:spPr>
          <a:xfrm flipH="1">
            <a:off x="6281934" y="1409943"/>
            <a:ext cx="3190682" cy="406217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A64326ED-BCA1-AB8B-9C9D-98D950AE7280}"/>
              </a:ext>
            </a:extLst>
          </p:cNvPr>
          <p:cNvCxnSpPr>
            <a:cxnSpLocks/>
          </p:cNvCxnSpPr>
          <p:nvPr/>
        </p:nvCxnSpPr>
        <p:spPr>
          <a:xfrm flipH="1">
            <a:off x="10372728" y="1409943"/>
            <a:ext cx="300038" cy="406217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5311CC6-B2E9-C32C-FD87-A58FA60BC055}"/>
              </a:ext>
            </a:extLst>
          </p:cNvPr>
          <p:cNvSpPr txBox="1"/>
          <p:nvPr/>
        </p:nvSpPr>
        <p:spPr>
          <a:xfrm>
            <a:off x="5177075" y="5554245"/>
            <a:ext cx="14237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프로필 </a:t>
            </a:r>
            <a:r>
              <a:rPr lang="ko-KR" altLang="en-US" dirty="0"/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CC51DE9-34ED-97A4-D6C2-E2E7353F1DCE}"/>
              </a:ext>
            </a:extLst>
          </p:cNvPr>
          <p:cNvSpPr txBox="1"/>
          <p:nvPr/>
        </p:nvSpPr>
        <p:spPr>
          <a:xfrm>
            <a:off x="9660851" y="5529270"/>
            <a:ext cx="14237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삭제</a:t>
            </a:r>
          </a:p>
        </p:txBody>
      </p:sp>
    </p:spTree>
    <p:extLst>
      <p:ext uri="{BB962C8B-B14F-4D97-AF65-F5344CB8AC3E}">
        <p14:creationId xmlns:p14="http://schemas.microsoft.com/office/powerpoint/2010/main" val="339613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 조회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6A47B59-27CB-00DD-0C73-339435C7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426954"/>
            <a:ext cx="4415354" cy="4144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6C07E20-EEA3-798D-B115-39B495C0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564" y="712479"/>
            <a:ext cx="5553850" cy="14289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989016FF-0D08-17E3-CA3A-F3D432AC0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613" y="3571384"/>
            <a:ext cx="4934639" cy="13336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F14F41F-E1A2-AADD-0B5D-D702CDC3E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564" y="2111853"/>
            <a:ext cx="3913006" cy="15123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E21E38E2-545C-3F47-3A3D-52FF68367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613" y="4778440"/>
            <a:ext cx="4415355" cy="15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 조회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블록　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E9DF6F7-38C1-A228-ED99-505E855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9" y="2045497"/>
            <a:ext cx="6235291" cy="2767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73070C5-938B-0363-B8A1-0C3C8C4D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10" y="2251473"/>
            <a:ext cx="5430632" cy="2355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3B95D35-FB4C-9B77-F328-4D19F5CD8930}"/>
              </a:ext>
            </a:extLst>
          </p:cNvPr>
          <p:cNvSpPr txBox="1"/>
          <p:nvPr/>
        </p:nvSpPr>
        <p:spPr>
          <a:xfrm>
            <a:off x="1985805" y="4627836"/>
            <a:ext cx="258452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내가　</a:t>
            </a:r>
            <a:r>
              <a:rPr lang="ko-KR" altLang="en-US"/>
              <a:t>등록한　프로필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4A15102-808F-B70D-3216-978B51138B34}"/>
              </a:ext>
            </a:extLst>
          </p:cNvPr>
          <p:cNvSpPr txBox="1"/>
          <p:nvPr/>
        </p:nvSpPr>
        <p:spPr>
          <a:xfrm>
            <a:off x="7736545" y="4627836"/>
            <a:ext cx="277843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모두가　등록한　프로필</a:t>
            </a:r>
          </a:p>
        </p:txBody>
      </p:sp>
    </p:spTree>
    <p:extLst>
      <p:ext uri="{BB962C8B-B14F-4D97-AF65-F5344CB8AC3E}">
        <p14:creationId xmlns:p14="http://schemas.microsoft.com/office/powerpoint/2010/main" val="50886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A58EDB5-3306-8019-2EDC-6E594F7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94" y="220932"/>
            <a:ext cx="4712618" cy="27612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AAE0720-43E4-7493-00FE-D99D53F9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" y="998934"/>
            <a:ext cx="4712618" cy="32176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2DE372F-25C8-BEB7-4E6C-1677CC13F61A}"/>
              </a:ext>
            </a:extLst>
          </p:cNvPr>
          <p:cNvSpPr/>
          <p:nvPr/>
        </p:nvSpPr>
        <p:spPr>
          <a:xfrm>
            <a:off x="1332245" y="1254116"/>
            <a:ext cx="711118" cy="228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42AF9D5A-7D6C-859A-1FC8-4C5D801F2AD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43363" y="780308"/>
            <a:ext cx="4508859" cy="58795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0E4BB0BA-5C66-F238-F421-FA0274666930}"/>
              </a:ext>
            </a:extLst>
          </p:cNvPr>
          <p:cNvCxnSpPr>
            <a:cxnSpLocks/>
          </p:cNvCxnSpPr>
          <p:nvPr/>
        </p:nvCxnSpPr>
        <p:spPr>
          <a:xfrm flipH="1">
            <a:off x="2593770" y="220932"/>
            <a:ext cx="6249645" cy="341694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90447A0-D21A-6B0C-AC62-46D6DD96A001}"/>
              </a:ext>
            </a:extLst>
          </p:cNvPr>
          <p:cNvSpPr txBox="1"/>
          <p:nvPr/>
        </p:nvSpPr>
        <p:spPr>
          <a:xfrm>
            <a:off x="3822235" y="506492"/>
            <a:ext cx="227376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개발자 찾기 클릭 시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C36491C-8163-24C8-6ECF-52C2481016B9}"/>
              </a:ext>
            </a:extLst>
          </p:cNvPr>
          <p:cNvSpPr txBox="1"/>
          <p:nvPr/>
        </p:nvSpPr>
        <p:spPr>
          <a:xfrm>
            <a:off x="3705308" y="2706340"/>
            <a:ext cx="172452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이름으로 검색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24D33E9-938C-DE78-2FA7-68A2F0D6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2" y="3686175"/>
            <a:ext cx="3968699" cy="284579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65AE6E0E-03F2-6B7C-7BE7-73D49EA2F7C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785938" y="4253429"/>
            <a:ext cx="3757578" cy="99685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73153741-429D-D666-8FA0-891E2CEBA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16" y="4422874"/>
            <a:ext cx="2771262" cy="165481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CA1AF78F-CBA8-99E6-9275-93E805A5D9D7}"/>
              </a:ext>
            </a:extLst>
          </p:cNvPr>
          <p:cNvCxnSpPr>
            <a:cxnSpLocks/>
          </p:cNvCxnSpPr>
          <p:nvPr/>
        </p:nvCxnSpPr>
        <p:spPr>
          <a:xfrm flipV="1">
            <a:off x="5872163" y="3849658"/>
            <a:ext cx="2971252" cy="76520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86EB0E91-4DB5-2564-0A7F-CEA2A4E2F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415" y="3265425"/>
            <a:ext cx="2562583" cy="23148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D010FCC-5C43-1056-B980-FF62B0D6A904}"/>
              </a:ext>
            </a:extLst>
          </p:cNvPr>
          <p:cNvSpPr txBox="1"/>
          <p:nvPr/>
        </p:nvSpPr>
        <p:spPr>
          <a:xfrm>
            <a:off x="6302694" y="3884097"/>
            <a:ext cx="2441134" cy="33855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개발자 프로필 클릭 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C9BBCE-4226-8060-CD6E-7C142558AEBB}"/>
              </a:ext>
            </a:extLst>
          </p:cNvPr>
          <p:cNvSpPr txBox="1"/>
          <p:nvPr/>
        </p:nvSpPr>
        <p:spPr>
          <a:xfrm>
            <a:off x="2765636" y="4538901"/>
            <a:ext cx="153215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제목 클릭 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7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20" grpId="0" animBg="1"/>
      <p:bldP spid="36" grpId="0" animBg="1"/>
      <p:bldP spid="3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89F806-481C-886C-3F94-6D01EA8B3CD0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805EBE8B-AD57-C433-60F0-22F593C9ECD7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xmlns="" id="{6C809C24-F15E-0E16-61A2-5C31CF24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89" y="215462"/>
            <a:ext cx="4261621" cy="6433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FB583C3-3162-E821-0ADE-1F90E409A958}"/>
              </a:ext>
            </a:extLst>
          </p:cNvPr>
          <p:cNvSpPr txBox="1"/>
          <p:nvPr/>
        </p:nvSpPr>
        <p:spPr>
          <a:xfrm>
            <a:off x="8290034" y="2653862"/>
            <a:ext cx="31662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개발자들이 신청하기 위해</a:t>
            </a:r>
            <a:endParaRPr lang="ko-KR" dirty="0"/>
          </a:p>
          <a:p>
            <a:r>
              <a:rPr lang="ko-KR" altLang="en-US" dirty="0"/>
              <a:t>    사업가들이 진행하는</a:t>
            </a:r>
            <a:endParaRPr lang="ko-KR" dirty="0"/>
          </a:p>
          <a:p>
            <a:r>
              <a:rPr lang="ko-KR" altLang="en-US" dirty="0"/>
              <a:t>    프로젝트를 등록 페이지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4305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FB583C3-3162-E821-0ADE-1F90E409A958}"/>
              </a:ext>
            </a:extLst>
          </p:cNvPr>
          <p:cNvSpPr txBox="1"/>
          <p:nvPr/>
        </p:nvSpPr>
        <p:spPr>
          <a:xfrm>
            <a:off x="8040413" y="571500"/>
            <a:ext cx="3534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프로젝트를 등록하기 위해선 사업가로 회원가입이 필요</a:t>
            </a:r>
            <a:endParaRPr lang="ko-KR"/>
          </a:p>
        </p:txBody>
      </p:sp>
      <p:pic>
        <p:nvPicPr>
          <p:cNvPr id="10" name="그림 9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xmlns="" id="{426C170D-CD91-0061-5DA5-044B98EA8D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3871" y="1390095"/>
            <a:ext cx="2273902" cy="4451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xmlns="" id="{470BC640-FE8E-9D36-D867-94B755A62936}"/>
                  </a:ext>
                </a:extLst>
              </p14:cNvPr>
              <p14:cNvContentPartPr/>
              <p14:nvPr/>
            </p14:nvContentPartPr>
            <p14:xfrm>
              <a:off x="8224344" y="3855982"/>
              <a:ext cx="566023" cy="13137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70BC640-FE8E-9D36-D867-94B755A629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6352" y="3838584"/>
                <a:ext cx="601647" cy="48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xmlns="" id="{2FE90B8C-F7DD-134C-B466-1900414A2640}"/>
                  </a:ext>
                </a:extLst>
              </p14:cNvPr>
              <p14:cNvContentPartPr/>
              <p14:nvPr/>
            </p14:nvContentPartPr>
            <p14:xfrm>
              <a:off x="9538137" y="3855551"/>
              <a:ext cx="569257" cy="13137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FE90B8C-F7DD-134C-B466-1900414A26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0505" y="3823365"/>
                <a:ext cx="604881" cy="78165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xmlns="" id="{89DF0FCC-252B-69A6-4E72-1A08C88F9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278" y="261444"/>
            <a:ext cx="3770443" cy="6216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1474234-75C5-C939-ACA8-0B07A42FDF63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57AF0D76-334C-4239-F6CB-62DC5FF1F688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853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FB583C3-3162-E821-0ADE-1F90E409A958}"/>
              </a:ext>
            </a:extLst>
          </p:cNvPr>
          <p:cNvSpPr txBox="1"/>
          <p:nvPr/>
        </p:nvSpPr>
        <p:spPr>
          <a:xfrm>
            <a:off x="7347618" y="3284391"/>
            <a:ext cx="40399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기업가 회원으로 로그인 시에만</a:t>
            </a:r>
          </a:p>
          <a:p>
            <a:r>
              <a:rPr lang="ko-KR" altLang="en-US" dirty="0"/>
              <a:t>  프로젝트 등록 태그 사용</a:t>
            </a:r>
          </a:p>
        </p:txBody>
      </p:sp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xmlns="" id="{8DBD5DBF-8E00-BD6D-5457-114F343C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05" y="82102"/>
            <a:ext cx="6818586" cy="2636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xmlns="" id="{20C90268-56C1-DF0F-BE2A-C25AAC43CF39}"/>
                  </a:ext>
                </a:extLst>
              </p14:cNvPr>
              <p14:cNvContentPartPr/>
              <p14:nvPr/>
            </p14:nvContentPartPr>
            <p14:xfrm>
              <a:off x="9719015" y="2475323"/>
              <a:ext cx="701245" cy="14222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0C90268-56C1-DF0F-BE2A-C25AAC43CF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1025" y="2457545"/>
                <a:ext cx="736865" cy="4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xmlns="" id="{90F7F80F-160D-1FAB-F043-06E0C789E947}"/>
                  </a:ext>
                </a:extLst>
              </p14:cNvPr>
              <p14:cNvContentPartPr/>
              <p14:nvPr/>
            </p14:nvContentPartPr>
            <p14:xfrm>
              <a:off x="9027830" y="2502683"/>
              <a:ext cx="776581" cy="733722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0F7F80F-160D-1FAB-F043-06E0C789E9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09837" y="2484691"/>
                <a:ext cx="812207" cy="769347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xmlns="" id="{B17EFC8F-3877-35B5-B9C0-CBD18DEF7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345" y="3930722"/>
            <a:ext cx="8677603" cy="23861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xmlns="" id="{3CC2D412-0F46-ACC3-CAED-98DB12C3DA93}"/>
                  </a:ext>
                </a:extLst>
              </p14:cNvPr>
              <p14:cNvContentPartPr/>
              <p14:nvPr/>
            </p14:nvContentPartPr>
            <p14:xfrm>
              <a:off x="5425965" y="5537637"/>
              <a:ext cx="3527280" cy="13137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CC2D412-0F46-ACC3-CAED-98DB12C3DA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8327" y="5501145"/>
                <a:ext cx="3562916" cy="853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F37DF84-3F0B-7F57-9BF2-4A8576F6D1F9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B141AD9C-02C0-20F2-B366-228D96FDDF33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05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AFB583C3-3162-E821-0ADE-1F90E409A958}"/>
              </a:ext>
            </a:extLst>
          </p:cNvPr>
          <p:cNvSpPr txBox="1"/>
          <p:nvPr/>
        </p:nvSpPr>
        <p:spPr>
          <a:xfrm>
            <a:off x="4473464" y="1984140"/>
            <a:ext cx="403991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dirty="0"/>
              <a:t>회원가입시에 저장된 </a:t>
            </a:r>
            <a:r>
              <a:rPr lang="ko-KR" altLang="en-US" err="1"/>
              <a:t>loginMember로</a:t>
            </a:r>
            <a:r>
              <a:rPr lang="ko-KR" altLang="en-US" dirty="0"/>
              <a:t> </a:t>
            </a:r>
            <a:endParaRPr lang="ko-KR" dirty="0"/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r>
              <a:rPr lang="ko-KR" altLang="en-US" dirty="0"/>
              <a:t>   회사명, 이메일, </a:t>
            </a:r>
            <a:endParaRPr lang="ko-KR" dirty="0"/>
          </a:p>
          <a:p>
            <a:r>
              <a:rPr lang="ko-KR" altLang="en-US" dirty="0"/>
              <a:t>   연락처, 주소 입력</a:t>
            </a:r>
            <a:endParaRPr lang="ko-KR" dirty="0"/>
          </a:p>
          <a:p>
            <a:r>
              <a:rPr lang="ko-KR" altLang="en-US" dirty="0"/>
              <a:t>  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xmlns="" id="{C813D19E-F0AD-A23D-62CB-946E62AB0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" b="63061"/>
          <a:stretch/>
        </p:blipFill>
        <p:spPr>
          <a:xfrm>
            <a:off x="339120" y="1338755"/>
            <a:ext cx="4136820" cy="2376511"/>
          </a:xfrm>
          <a:prstGeom prst="rect">
            <a:avLst/>
          </a:prstGeom>
        </p:spPr>
      </p:pic>
      <p:pic>
        <p:nvPicPr>
          <p:cNvPr id="11" name="그림 1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xmlns="" id="{6CB7A6C6-EAD9-2358-4CC5-A596790B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5" y="4800748"/>
            <a:ext cx="6923689" cy="1408090"/>
          </a:xfrm>
          <a:prstGeom prst="rect">
            <a:avLst/>
          </a:prstGeom>
        </p:spPr>
      </p:pic>
      <p:pic>
        <p:nvPicPr>
          <p:cNvPr id="12" name="그림 11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xmlns="" id="{2839E547-A285-E82D-3306-AD276DB0D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97" y="3946783"/>
            <a:ext cx="6917120" cy="785628"/>
          </a:xfrm>
          <a:prstGeom prst="rect">
            <a:avLst/>
          </a:prstGeom>
        </p:spPr>
      </p:pic>
      <p:pic>
        <p:nvPicPr>
          <p:cNvPr id="9" name="그림 8" descr="텍스트, 폰트, 잭이(가) 표시된 사진&#10;&#10;자동 생성된 설명">
            <a:extLst>
              <a:ext uri="{FF2B5EF4-FFF2-40B4-BE49-F238E27FC236}">
                <a16:creationId xmlns:a16="http://schemas.microsoft.com/office/drawing/2014/main" xmlns="" id="{0B4D6DBA-BFB1-1EAC-0C4C-11261F4C8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466" y="1647994"/>
            <a:ext cx="6096000" cy="947565"/>
          </a:xfrm>
          <a:prstGeom prst="rect">
            <a:avLst/>
          </a:prstGeom>
        </p:spPr>
      </p:pic>
      <p:pic>
        <p:nvPicPr>
          <p:cNvPr id="10" name="그림 9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xmlns="" id="{5CD50D25-7187-19EA-5376-73EAAD7A7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465" y="2843546"/>
            <a:ext cx="6096000" cy="919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B76EB30B-54E8-B452-E366-2192A8D393B2}"/>
              </a:ext>
            </a:extLst>
          </p:cNvPr>
          <p:cNvCxnSpPr/>
          <p:nvPr/>
        </p:nvCxnSpPr>
        <p:spPr>
          <a:xfrm flipH="1">
            <a:off x="6696674" y="2577662"/>
            <a:ext cx="3518922" cy="38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5F63244-8F29-B5CF-25D4-C8915BED5650}"/>
              </a:ext>
            </a:extLst>
          </p:cNvPr>
          <p:cNvSpPr txBox="1"/>
          <p:nvPr/>
        </p:nvSpPr>
        <p:spPr>
          <a:xfrm>
            <a:off x="7329714" y="3991428"/>
            <a:ext cx="431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시작일, 종료일 입력 시 기간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3E42CD-DEEE-CE7E-4441-22B168EE14FD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A77D7025-19E6-1583-A9BB-E7E1400D3502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5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7" name="그림 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xmlns="" id="{7D947A2F-94C7-333F-AB96-0C3A5DB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4" y="1378216"/>
            <a:ext cx="6096000" cy="1736942"/>
          </a:xfrm>
          <a:prstGeom prst="rect">
            <a:avLst/>
          </a:prstGeom>
        </p:spPr>
      </p:pic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xmlns="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6399664" y="1284569"/>
            <a:ext cx="2811779" cy="19645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CE912B5-0057-6ECF-9096-9E5A0E57349D}"/>
              </a:ext>
            </a:extLst>
          </p:cNvPr>
          <p:cNvSpPr txBox="1"/>
          <p:nvPr/>
        </p:nvSpPr>
        <p:spPr>
          <a:xfrm>
            <a:off x="128459" y="3247050"/>
            <a:ext cx="86601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지원 기간 = 프로젝트 마감 기간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내 </a:t>
            </a:r>
            <a:r>
              <a:rPr lang="ko-KR" altLang="en-US" dirty="0" err="1"/>
              <a:t>PC로</a:t>
            </a:r>
            <a:r>
              <a:rPr lang="ko-KR" altLang="en-US" dirty="0"/>
              <a:t> 첨부파일 끌어오기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첨부파일 마우스로 드래그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BC03BD-5E6D-66CA-A3B8-37C8FDDFA5A6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C15D0A5-715A-951C-7851-29A874077805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43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7" name="그림 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xmlns="" id="{7D947A2F-94C7-333F-AB96-0C3A5DB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4" y="1378216"/>
            <a:ext cx="6096000" cy="1736942"/>
          </a:xfrm>
          <a:prstGeom prst="rect">
            <a:avLst/>
          </a:prstGeom>
        </p:spPr>
      </p:pic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xmlns="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6399664" y="1284569"/>
            <a:ext cx="2811779" cy="1964588"/>
          </a:xfrm>
          <a:prstGeom prst="rect">
            <a:avLst/>
          </a:prstGeom>
        </p:spPr>
      </p:pic>
      <p:pic>
        <p:nvPicPr>
          <p:cNvPr id="19" name="그림 1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xmlns="" id="{EF5282B4-7739-BA53-CD85-46FF34F6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6" y="3257808"/>
            <a:ext cx="7212723" cy="238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091F92-AD0D-16F3-9F60-7608521AE8FD}"/>
              </a:ext>
            </a:extLst>
          </p:cNvPr>
          <p:cNvSpPr txBox="1"/>
          <p:nvPr/>
        </p:nvSpPr>
        <p:spPr>
          <a:xfrm>
            <a:off x="7404997" y="3654638"/>
            <a:ext cx="45115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등록 시 파일명 조회</a:t>
            </a:r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삭제버튼 클릭 시 파일명 같이 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ECD989-2EEA-1403-5AAE-F8A62A408222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C28E636D-B45B-F699-4085-433BB4745B83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06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xmlns="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요구사항 명세서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1AE3FDB-0086-42FD-533F-9237DFAD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31" y="1721078"/>
            <a:ext cx="4541596" cy="50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59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xmlns="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8302983" y="234059"/>
            <a:ext cx="2811779" cy="1964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091F92-AD0D-16F3-9F60-7608521AE8FD}"/>
              </a:ext>
            </a:extLst>
          </p:cNvPr>
          <p:cNvSpPr txBox="1"/>
          <p:nvPr/>
        </p:nvSpPr>
        <p:spPr>
          <a:xfrm>
            <a:off x="7966090" y="2435740"/>
            <a:ext cx="41365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프로젝트 작성하기 버튼 클릭 시</a:t>
            </a:r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DB 등록 완료 후 홈페이지로 이동</a:t>
            </a: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2EED729E-8A5D-9831-0576-8D1B4931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05" y="235070"/>
            <a:ext cx="3896385" cy="5178971"/>
          </a:xfrm>
          <a:prstGeom prst="rect">
            <a:avLst/>
          </a:prstGeom>
        </p:spPr>
      </p:pic>
      <p:pic>
        <p:nvPicPr>
          <p:cNvPr id="10" name="그림 9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xmlns="" id="{A0B04440-CE63-4B08-6EA5-FEA8C8864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24" y="5505167"/>
            <a:ext cx="12027776" cy="767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1E14FB5-6AC4-B28D-59D0-1C336F47211F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8452ED1-8ADF-ED53-507A-EAFAC386503B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47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xmlns="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1B5C57-9C32-5FDA-C532-7549358A1644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842911C-9489-8CFC-7717-1454EF0C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3" y="1145075"/>
            <a:ext cx="3552171" cy="3801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330518-4378-4C5B-7E61-6466CC179F4D}"/>
              </a:ext>
            </a:extLst>
          </p:cNvPr>
          <p:cNvSpPr txBox="1"/>
          <p:nvPr/>
        </p:nvSpPr>
        <p:spPr>
          <a:xfrm>
            <a:off x="391524" y="5086228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C627B4F-48F5-76F5-A93D-225AC698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75" y="476804"/>
            <a:ext cx="3270643" cy="4469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3045F2-0750-BE97-666D-6112FD7A3BB8}"/>
              </a:ext>
            </a:extLst>
          </p:cNvPr>
          <p:cNvSpPr txBox="1"/>
          <p:nvPr/>
        </p:nvSpPr>
        <p:spPr>
          <a:xfrm>
            <a:off x="4356175" y="5077942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(2)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C4293F85-3AE2-7855-FEF6-9A002559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671" y="476804"/>
            <a:ext cx="3459635" cy="4474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497A1DB-C196-D9D2-6865-57B7C3F29A27}"/>
              </a:ext>
            </a:extLst>
          </p:cNvPr>
          <p:cNvSpPr txBox="1"/>
          <p:nvPr/>
        </p:nvSpPr>
        <p:spPr>
          <a:xfrm>
            <a:off x="8224671" y="49952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962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330518-4378-4C5B-7E61-6466CC179F4D}"/>
              </a:ext>
            </a:extLst>
          </p:cNvPr>
          <p:cNvSpPr txBox="1"/>
          <p:nvPr/>
        </p:nvSpPr>
        <p:spPr>
          <a:xfrm>
            <a:off x="1976747" y="481060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(4)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3045F2-0750-BE97-666D-6112FD7A3BB8}"/>
              </a:ext>
            </a:extLst>
          </p:cNvPr>
          <p:cNvSpPr txBox="1"/>
          <p:nvPr/>
        </p:nvSpPr>
        <p:spPr>
          <a:xfrm>
            <a:off x="8335992" y="4721056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(5)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A810D26-9A76-FF4D-8FD1-E6723E35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204970"/>
            <a:ext cx="5668433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D8BE9B5-7855-55AC-F3CB-4278032D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567" y="2704999"/>
            <a:ext cx="241968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7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330518-4378-4C5B-7E61-6466CC179F4D}"/>
              </a:ext>
            </a:extLst>
          </p:cNvPr>
          <p:cNvSpPr txBox="1"/>
          <p:nvPr/>
        </p:nvSpPr>
        <p:spPr>
          <a:xfrm>
            <a:off x="1670734" y="298529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(6)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3045F2-0750-BE97-666D-6112FD7A3BB8}"/>
              </a:ext>
            </a:extLst>
          </p:cNvPr>
          <p:cNvSpPr txBox="1"/>
          <p:nvPr/>
        </p:nvSpPr>
        <p:spPr>
          <a:xfrm>
            <a:off x="8186702" y="295186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(7)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383EC12-DA70-7C5E-279A-0D134848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1" y="1723371"/>
            <a:ext cx="4889189" cy="1173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62F706C-68BC-5262-7DE8-D3F9D4EA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49" y="607079"/>
            <a:ext cx="5300540" cy="2232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0F20DDA-06D5-0445-A0A0-A0BE406C6F77}"/>
              </a:ext>
            </a:extLst>
          </p:cNvPr>
          <p:cNvSpPr txBox="1"/>
          <p:nvPr/>
        </p:nvSpPr>
        <p:spPr>
          <a:xfrm>
            <a:off x="4906327" y="644065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(8)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7347411-7AA7-E83E-3208-ADA31AD0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09" y="3410114"/>
            <a:ext cx="4889189" cy="30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0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330518-4378-4C5B-7E61-6466CC179F4D}"/>
              </a:ext>
            </a:extLst>
          </p:cNvPr>
          <p:cNvSpPr txBox="1"/>
          <p:nvPr/>
        </p:nvSpPr>
        <p:spPr>
          <a:xfrm>
            <a:off x="1802903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(9)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3045F2-0750-BE97-666D-6112FD7A3BB8}"/>
              </a:ext>
            </a:extLst>
          </p:cNvPr>
          <p:cNvSpPr txBox="1"/>
          <p:nvPr/>
        </p:nvSpPr>
        <p:spPr>
          <a:xfrm>
            <a:off x="8035872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(10)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9BB72AA-905D-0B9A-24E2-81E59C30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36" y="1371385"/>
            <a:ext cx="3941739" cy="2489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CE4673B-EF19-69AC-7C8C-99F23C19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94" y="1283910"/>
            <a:ext cx="4883970" cy="25041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F3ED265-1641-AC61-0D2A-9A766E81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735" y="2947027"/>
            <a:ext cx="3574425" cy="3079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CE40A6C-8C13-7B8F-B4EB-CA3059E62FED}"/>
              </a:ext>
            </a:extLst>
          </p:cNvPr>
          <p:cNvSpPr txBox="1"/>
          <p:nvPr/>
        </p:nvSpPr>
        <p:spPr>
          <a:xfrm>
            <a:off x="4747675" y="6209414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배포 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562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xmlns="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1B5C57-9C32-5FDA-C532-7549358A1644}"/>
              </a:ext>
            </a:extLst>
          </p:cNvPr>
          <p:cNvSpPr txBox="1"/>
          <p:nvPr/>
        </p:nvSpPr>
        <p:spPr>
          <a:xfrm>
            <a:off x="3668098" y="3438435"/>
            <a:ext cx="485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73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거품이(가) 표시된 사진&#10;&#10;자동 생성된 설명">
            <a:extLst>
              <a:ext uri="{FF2B5EF4-FFF2-40B4-BE49-F238E27FC236}">
                <a16:creationId xmlns:a16="http://schemas.microsoft.com/office/drawing/2014/main" xmlns="" id="{BCE68BD3-6DF6-AD6D-667C-188E65BC14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64" y="1241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8164" y="6241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8CC570-1125-DA19-1D8A-229B86932FAF}"/>
              </a:ext>
            </a:extLst>
          </p:cNvPr>
          <p:cNvSpPr txBox="1"/>
          <p:nvPr/>
        </p:nvSpPr>
        <p:spPr>
          <a:xfrm>
            <a:off x="1255846" y="3162284"/>
            <a:ext cx="9643980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회원의　권한을　두가지로　나누어　사업가는　프로젝트를　등록하고，　개발자는　자신의　프로필을　등록하며　소통의　창을　넓힐　수　있는　플랫폼을　어느　정도　개발할　수　있게　되었습니다．　추가적으로　구현하지　못한　부분을　지속적으로　유지　보수하거나　추가하여，　보안과　속도，　가용성을　모두　갖춘　원만한　플랫폼을　제작해　나갈　예정입니다．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BECB2E-D25B-7FFF-7028-E2B30E77D18F}"/>
              </a:ext>
            </a:extLst>
          </p:cNvPr>
          <p:cNvSpPr txBox="1"/>
          <p:nvPr/>
        </p:nvSpPr>
        <p:spPr>
          <a:xfrm>
            <a:off x="1094172" y="909469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92D050"/>
                </a:solidFill>
              </a:rPr>
              <a:t>프로젝트 수행　결과</a:t>
            </a:r>
            <a:r>
              <a:rPr lang="en-US" altLang="ko-KR" sz="3200" b="1" dirty="0">
                <a:solidFill>
                  <a:srgbClr val="92D050"/>
                </a:solidFill>
              </a:rPr>
              <a:t>.</a:t>
            </a:r>
            <a:endParaRPr lang="ko-KR" altLang="en-US" sz="3200" b="1" dirty="0">
              <a:solidFill>
                <a:srgbClr val="92D05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B7094D7-776D-37E5-A213-779B71271775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8CB312-332A-EBFC-65D5-8B4C39B938A3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406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xmlns="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2"/>
              </a:rPr>
              <a:t>https://youtu.be/rsuuVUIvdL0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3"/>
              </a:rPr>
              <a:t>https://youtu.be/_Il3x_vMup4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4"/>
              </a:rPr>
              <a:t>https://youtu.be/8xOi9_pKcbE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시연영상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에러　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권한　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전체적인　흐름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xmlns="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6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1B5C57-9C32-5FDA-C532-7549358A1644}"/>
              </a:ext>
            </a:extLst>
          </p:cNvPr>
          <p:cNvSpPr txBox="1"/>
          <p:nvPr/>
        </p:nvSpPr>
        <p:spPr>
          <a:xfrm>
            <a:off x="4835887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보완할 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75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xmlns="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463DC9-176E-30B9-F3D2-D1FC4CCB6E00}"/>
              </a:ext>
            </a:extLst>
          </p:cNvPr>
          <p:cNvSpPr txBox="1"/>
          <p:nvPr/>
        </p:nvSpPr>
        <p:spPr>
          <a:xfrm>
            <a:off x="1545804" y="864208"/>
            <a:ext cx="3514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사용한 기술들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xmlns="" id="{8E81A3AA-6187-6EC3-2199-BA2E244A4B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21" y="5189843"/>
            <a:ext cx="2289381" cy="114469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그림 10" descr="카카오 맵 API">
            <a:extLst>
              <a:ext uri="{FF2B5EF4-FFF2-40B4-BE49-F238E27FC236}">
                <a16:creationId xmlns:a16="http://schemas.microsoft.com/office/drawing/2014/main" xmlns="" id="{DA2D5538-DD58-28C1-9577-4C03DD1571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66" y="1749237"/>
            <a:ext cx="1425260" cy="1456594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3FD3B72-9F9F-02D7-F09F-699993F31A3A}"/>
              </a:ext>
            </a:extLst>
          </p:cNvPr>
          <p:cNvSpPr txBox="1"/>
          <p:nvPr/>
        </p:nvSpPr>
        <p:spPr>
          <a:xfrm>
            <a:off x="5270576" y="2864542"/>
            <a:ext cx="125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</a:rPr>
              <a:t>KaKaoMap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pic>
        <p:nvPicPr>
          <p:cNvPr id="20" name="그림 19" descr="그래픽, 클립아트, 폰트, 만화 영화이(가) 표시된 사진&#10;&#10;자동 생성된 설명">
            <a:extLst>
              <a:ext uri="{FF2B5EF4-FFF2-40B4-BE49-F238E27FC236}">
                <a16:creationId xmlns:a16="http://schemas.microsoft.com/office/drawing/2014/main" xmlns="" id="{FE16CD53-4E36-D4B0-59D3-25BE1F8152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91" y="1815688"/>
            <a:ext cx="1483428" cy="1267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51A23B3A-C359-357F-048F-7376412B972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70" y="2208576"/>
            <a:ext cx="1812356" cy="8891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7" name="그림 26" descr="만화 영화, 고양이이(가) 표시된 사진&#10;&#10;자동 생성된 설명">
            <a:extLst>
              <a:ext uri="{FF2B5EF4-FFF2-40B4-BE49-F238E27FC236}">
                <a16:creationId xmlns:a16="http://schemas.microsoft.com/office/drawing/2014/main" xmlns="" id="{BCF81303-AF3F-5D85-F5E8-A1A7558F6B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41" y="3775218"/>
            <a:ext cx="1641160" cy="820580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 descr="로고, 폰트, 그래픽, 클립아트이(가) 표시된 사진&#10;&#10;자동 생성된 설명">
            <a:extLst>
              <a:ext uri="{FF2B5EF4-FFF2-40B4-BE49-F238E27FC236}">
                <a16:creationId xmlns:a16="http://schemas.microsoft.com/office/drawing/2014/main" xmlns="" id="{C62B8A79-4869-97FE-1C6F-9CAFF7B7FA7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12" y="4845875"/>
            <a:ext cx="1048251" cy="1424438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9" name="그림 28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9F870F52-8992-4C66-796C-6E6A9B140F9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9" y="3783543"/>
            <a:ext cx="1684856" cy="919013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 descr="텍스트, 직사각형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D0809691-8FDD-B2E4-D338-A7F21E4CA94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9" y="5141360"/>
            <a:ext cx="1585190" cy="93043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1" name="그림 30" descr="그래픽, 로고, 클립아트, 폰트이(가) 표시된 사진&#10;&#10;자동 생성된 설명">
            <a:extLst>
              <a:ext uri="{FF2B5EF4-FFF2-40B4-BE49-F238E27FC236}">
                <a16:creationId xmlns:a16="http://schemas.microsoft.com/office/drawing/2014/main" xmlns="" id="{91980AED-AEA9-24A4-34EC-7BEB660F5D6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030" y="3554781"/>
            <a:ext cx="2857672" cy="12090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2" name="그림 31" descr="그래픽, 폰트, 클립아트, 디자인이(가) 표시된 사진&#10;&#10;자동 생성된 설명">
            <a:extLst>
              <a:ext uri="{FF2B5EF4-FFF2-40B4-BE49-F238E27FC236}">
                <a16:creationId xmlns:a16="http://schemas.microsoft.com/office/drawing/2014/main" xmlns="" id="{7E09A3C1-72FF-9B96-58E0-79BE9A4390B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42" y="2495999"/>
            <a:ext cx="1327055" cy="9997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3" name="그림 3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xmlns="" id="{56CF67AF-F44F-5FC5-D6C7-108E07CC8C9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4" y="2001965"/>
            <a:ext cx="1721820" cy="894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29CDB4B1-15CB-2C46-D877-D1EAF3142FE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6" y="5085234"/>
            <a:ext cx="2054466" cy="1027233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9809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보완할 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BF5CEDB-C6B5-16E9-541F-D9C82A1A394D}"/>
              </a:ext>
            </a:extLst>
          </p:cNvPr>
          <p:cNvSpPr txBox="1"/>
          <p:nvPr/>
        </p:nvSpPr>
        <p:spPr>
          <a:xfrm>
            <a:off x="272715" y="998934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https://github.com/GyuminGomin/people-driver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3039B4-C64B-BFC1-D370-D833CFA9B418}"/>
              </a:ext>
            </a:extLst>
          </p:cNvPr>
          <p:cNvSpPr txBox="1"/>
          <p:nvPr/>
        </p:nvSpPr>
        <p:spPr>
          <a:xfrm>
            <a:off x="272715" y="2298105"/>
            <a:ext cx="119192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&gt; 회원가입 시, interceptor에서 처리하는 권한 관련된 메시지들을 response로 전달 받는 한글 UTF-8 적용 안되고 </a:t>
            </a:r>
            <a:r>
              <a:rPr lang="ko-KR" altLang="en-US" dirty="0" smtClean="0"/>
              <a:t>있음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&gt; 프로젝트 등록 페이지 </a:t>
            </a:r>
            <a:r>
              <a:rPr lang="ko-KR" altLang="en-US" dirty="0" err="1"/>
              <a:t>validation</a:t>
            </a:r>
            <a:r>
              <a:rPr lang="ko-KR" altLang="en-US" dirty="0"/>
              <a:t> 코드를 짜지 않아서 입력되는 값이 없을 때 500 에러 발생</a:t>
            </a:r>
          </a:p>
          <a:p>
            <a:endParaRPr lang="ko-KR" altLang="en-US" dirty="0"/>
          </a:p>
          <a:p>
            <a:r>
              <a:rPr lang="ko-KR" altLang="en-US" dirty="0"/>
              <a:t>&gt; 로그인 할 시 잘못된 계정 정보로 로그인하면 서버에 에러 메시지가 뜨고 있던데 확인이 필요(서버가 가동하는 데는 문제 없음)</a:t>
            </a:r>
          </a:p>
          <a:p>
            <a:endParaRPr lang="ko-KR" altLang="en-US" dirty="0"/>
          </a:p>
          <a:p>
            <a:r>
              <a:rPr lang="ko-KR" altLang="en-US" dirty="0"/>
              <a:t>&gt; 프론트 작업(개발자 등록 시 다른 사람 프로필 보기에서 2페이지를 클릭하면 페이지가 </a:t>
            </a:r>
            <a:r>
              <a:rPr lang="ko-KR" altLang="en-US" dirty="0" err="1"/>
              <a:t>리로드</a:t>
            </a:r>
            <a:r>
              <a:rPr lang="ko-KR" altLang="en-US" dirty="0"/>
              <a:t> 되면서 등록된 프로필 보기로 이동하게 됨 여기서 다른 사람 프로필 보기 누르면 </a:t>
            </a:r>
            <a:r>
              <a:rPr lang="ko-KR" altLang="en-US" dirty="0" err="1"/>
              <a:t>페이징</a:t>
            </a:r>
            <a:r>
              <a:rPr lang="ko-KR" altLang="en-US" dirty="0"/>
              <a:t> 처리가 잘 되고 있는 것을 확인 가능)</a:t>
            </a:r>
          </a:p>
          <a:p>
            <a:endParaRPr lang="ko-KR" altLang="en-US" dirty="0"/>
          </a:p>
          <a:p>
            <a:r>
              <a:rPr lang="ko-KR" altLang="en-US" dirty="0"/>
              <a:t>&gt; Route53 </a:t>
            </a:r>
            <a:r>
              <a:rPr lang="ko-KR" altLang="en-US" dirty="0" err="1"/>
              <a:t>ssl</a:t>
            </a:r>
            <a:r>
              <a:rPr lang="ko-KR" altLang="en-US" dirty="0"/>
              <a:t>/</a:t>
            </a:r>
            <a:r>
              <a:rPr lang="ko-KR" altLang="en-US" dirty="0" err="1"/>
              <a:t>tls</a:t>
            </a:r>
            <a:r>
              <a:rPr lang="ko-KR" altLang="en-US" dirty="0"/>
              <a:t> 적용 문제 --&gt; </a:t>
            </a:r>
            <a:r>
              <a:rPr lang="ko-KR" altLang="en-US" dirty="0" err="1"/>
              <a:t>노션</a:t>
            </a:r>
            <a:r>
              <a:rPr lang="ko-KR" altLang="en-US" dirty="0"/>
              <a:t> 페이지 참고 (https://tremendous-crocus-4a0.notion.site/Route53-55f0a8e8bc5c4f38a5f3993100dc88cc?pvs=4)</a:t>
            </a:r>
          </a:p>
        </p:txBody>
      </p:sp>
    </p:spTree>
    <p:extLst>
      <p:ext uri="{BB962C8B-B14F-4D97-AF65-F5344CB8AC3E}">
        <p14:creationId xmlns:p14="http://schemas.microsoft.com/office/powerpoint/2010/main" val="1756071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xmlns="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1138C67-1579-3D44-29B9-7DE29A11EEC1}"/>
              </a:ext>
            </a:extLst>
          </p:cNvPr>
          <p:cNvSpPr txBox="1"/>
          <p:nvPr/>
        </p:nvSpPr>
        <p:spPr>
          <a:xfrm>
            <a:off x="2887632" y="4830954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BC9C296-C38D-1C8B-E24C-10710CD931C6}"/>
              </a:ext>
            </a:extLst>
          </p:cNvPr>
          <p:cNvSpPr txBox="1"/>
          <p:nvPr/>
        </p:nvSpPr>
        <p:spPr>
          <a:xfrm>
            <a:off x="8589680" y="4830953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xmlns="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xmlns="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463DC9-176E-30B9-F3D2-D1FC4CCB6E00}"/>
              </a:ext>
            </a:extLst>
          </p:cNvPr>
          <p:cNvSpPr txBox="1"/>
          <p:nvPr/>
        </p:nvSpPr>
        <p:spPr>
          <a:xfrm>
            <a:off x="2147392" y="890845"/>
            <a:ext cx="2488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협업 도구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25" name="그림 2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38CCC1E8-B15F-414D-8C2F-555DB26EB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35" y="2922367"/>
            <a:ext cx="3028950" cy="15144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그림 8" descr="폰트, 로고, 상징, 그래픽이(가) 표시된 사진&#10;&#10;자동 생성된 설명">
            <a:extLst>
              <a:ext uri="{FF2B5EF4-FFF2-40B4-BE49-F238E27FC236}">
                <a16:creationId xmlns:a16="http://schemas.microsoft.com/office/drawing/2014/main" xmlns="" id="{9A0E1610-AEBA-87DB-0D6B-180EFBFC6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30" y="2312242"/>
            <a:ext cx="4543425" cy="257175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335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xmlns="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463DC9-176E-30B9-F3D2-D1FC4CCB6E00}"/>
              </a:ext>
            </a:extLst>
          </p:cNvPr>
          <p:cNvSpPr txBox="1"/>
          <p:nvPr/>
        </p:nvSpPr>
        <p:spPr>
          <a:xfrm>
            <a:off x="2121136" y="865445"/>
            <a:ext cx="2505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92D050"/>
                </a:solidFill>
              </a:rPr>
              <a:t>AWS Skills.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로고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xmlns="" id="{1D56EE41-80B4-8624-A8B4-ECCA5EB231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" y="4432701"/>
            <a:ext cx="1847423" cy="118029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xmlns="" id="{A4BDC9FA-47EF-1A81-0F1A-E53314B9D6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" y="2259091"/>
            <a:ext cx="1847423" cy="13855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2" name="그림 11" descr="스크린샷, 그린, 디자인이(가) 표시된 사진&#10;&#10;자동 생성된 설명">
            <a:extLst>
              <a:ext uri="{FF2B5EF4-FFF2-40B4-BE49-F238E27FC236}">
                <a16:creationId xmlns:a16="http://schemas.microsoft.com/office/drawing/2014/main" xmlns="" id="{33B202F9-5076-D90E-DB6B-23885B6196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55" y="2246431"/>
            <a:ext cx="2320648" cy="13855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6" name="그림 15" descr="디자인이(가) 표시된 사진&#10;&#10;자동 생성된 설명">
            <a:extLst>
              <a:ext uri="{FF2B5EF4-FFF2-40B4-BE49-F238E27FC236}">
                <a16:creationId xmlns:a16="http://schemas.microsoft.com/office/drawing/2014/main" xmlns="" id="{05ED41A3-3E7D-ED22-2055-08994524A9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22" y="2255576"/>
            <a:ext cx="2013872" cy="137641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8" name="그림 17" descr="상징, 디자인이(가) 표시된 사진&#10;&#10;자동 생성된 설명">
            <a:extLst>
              <a:ext uri="{FF2B5EF4-FFF2-40B4-BE49-F238E27FC236}">
                <a16:creationId xmlns:a16="http://schemas.microsoft.com/office/drawing/2014/main" xmlns="" id="{5D3EF7CD-87E1-A8A8-EBD9-753C1B5C946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55" y="4440172"/>
            <a:ext cx="1587500" cy="15875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0" name="그림 19" descr="디자인이(가) 표시된 사진&#10;&#10;자동 생성된 설명">
            <a:extLst>
              <a:ext uri="{FF2B5EF4-FFF2-40B4-BE49-F238E27FC236}">
                <a16:creationId xmlns:a16="http://schemas.microsoft.com/office/drawing/2014/main" xmlns="" id="{2D66890F-CE19-2820-02C4-BBDAB14EC53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74" y="4432701"/>
            <a:ext cx="2667000" cy="15001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2" name="그림 2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C47940F0-CF52-D35C-C396-256B850371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0" y="1702810"/>
            <a:ext cx="3981450" cy="48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1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xmlns="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830DE6-55D9-DCAF-4A6C-07F5BA0137A9}"/>
              </a:ext>
            </a:extLst>
          </p:cNvPr>
          <p:cNvSpPr txBox="1"/>
          <p:nvPr/>
        </p:nvSpPr>
        <p:spPr>
          <a:xfrm>
            <a:off x="644919" y="1177982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08E5067-67D5-09A2-7FA1-777CBC3A2FFA}"/>
              </a:ext>
            </a:extLst>
          </p:cNvPr>
          <p:cNvSpPr txBox="1"/>
          <p:nvPr/>
        </p:nvSpPr>
        <p:spPr>
          <a:xfrm>
            <a:off x="619271" y="2173672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1DA354F-8FF7-A69B-74C3-2E0DD902FDC5}"/>
              </a:ext>
            </a:extLst>
          </p:cNvPr>
          <p:cNvSpPr txBox="1"/>
          <p:nvPr/>
        </p:nvSpPr>
        <p:spPr>
          <a:xfrm>
            <a:off x="1502160" y="229066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37AD924-3AED-AAA2-2CA0-4512299E45AC}"/>
              </a:ext>
            </a:extLst>
          </p:cNvPr>
          <p:cNvSpPr txBox="1"/>
          <p:nvPr/>
        </p:nvSpPr>
        <p:spPr>
          <a:xfrm>
            <a:off x="614462" y="316936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71C25A1-5539-6729-3EFF-4CB018E3C4DB}"/>
              </a:ext>
            </a:extLst>
          </p:cNvPr>
          <p:cNvSpPr txBox="1"/>
          <p:nvPr/>
        </p:nvSpPr>
        <p:spPr>
          <a:xfrm>
            <a:off x="1515923" y="3246306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31631F-1789-1769-B9D3-796BDF54EA11}"/>
              </a:ext>
            </a:extLst>
          </p:cNvPr>
          <p:cNvSpPr txBox="1"/>
          <p:nvPr/>
        </p:nvSpPr>
        <p:spPr>
          <a:xfrm>
            <a:off x="611256" y="4165052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9A311BA-E1C8-62C6-644C-0F40819CE9CF}"/>
              </a:ext>
            </a:extLst>
          </p:cNvPr>
          <p:cNvSpPr txBox="1"/>
          <p:nvPr/>
        </p:nvSpPr>
        <p:spPr>
          <a:xfrm>
            <a:off x="1515922" y="425326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5C34000-8A7D-20F4-A963-316D29550E80}"/>
              </a:ext>
            </a:extLst>
          </p:cNvPr>
          <p:cNvSpPr txBox="1"/>
          <p:nvPr/>
        </p:nvSpPr>
        <p:spPr>
          <a:xfrm>
            <a:off x="645721" y="498986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24DC438-F495-5E9E-853E-CAB3EF2ABF03}"/>
              </a:ext>
            </a:extLst>
          </p:cNvPr>
          <p:cNvSpPr txBox="1"/>
          <p:nvPr/>
        </p:nvSpPr>
        <p:spPr>
          <a:xfrm>
            <a:off x="645721" y="58662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CAC4F61-7ADA-8CAC-23A5-A01A1FB99445}"/>
              </a:ext>
            </a:extLst>
          </p:cNvPr>
          <p:cNvSpPr txBox="1"/>
          <p:nvPr/>
        </p:nvSpPr>
        <p:spPr>
          <a:xfrm>
            <a:off x="1515922" y="1171864"/>
            <a:ext cx="31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DB </a:t>
            </a:r>
            <a:r>
              <a:rPr lang="ko-KR" altLang="en-US" spc="600" dirty="0">
                <a:solidFill>
                  <a:schemeClr val="bg1"/>
                </a:solidFill>
              </a:rPr>
              <a:t>다이어그램</a:t>
            </a:r>
          </a:p>
          <a:p>
            <a:r>
              <a:rPr lang="en-US" altLang="ko-KR" spc="600" dirty="0">
                <a:solidFill>
                  <a:schemeClr val="bg1"/>
                </a:solidFill>
              </a:rPr>
              <a:t>Flow Chart, Figma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5E66781-8120-4F73-E9B8-B120E7ACB91C}"/>
              </a:ext>
            </a:extLst>
          </p:cNvPr>
          <p:cNvSpPr txBox="1"/>
          <p:nvPr/>
        </p:nvSpPr>
        <p:spPr>
          <a:xfrm>
            <a:off x="1502160" y="51437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18A04F9-8FDA-E961-AA67-B5E17C8B09D3}"/>
              </a:ext>
            </a:extLst>
          </p:cNvPr>
          <p:cNvSpPr txBox="1"/>
          <p:nvPr/>
        </p:nvSpPr>
        <p:spPr>
          <a:xfrm>
            <a:off x="1515922" y="597393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보완할 점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1249</Words>
  <Application>Microsoft Office PowerPoint</Application>
  <PresentationFormat>사용자 지정</PresentationFormat>
  <Paragraphs>325</Paragraphs>
  <Slides>63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admin</cp:lastModifiedBy>
  <cp:revision>298</cp:revision>
  <dcterms:created xsi:type="dcterms:W3CDTF">2022-12-21T02:15:26Z</dcterms:created>
  <dcterms:modified xsi:type="dcterms:W3CDTF">2024-03-18T04:43:08Z</dcterms:modified>
</cp:coreProperties>
</file>